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9" r:id="rId1"/>
  </p:sldMasterIdLst>
  <p:notesMasterIdLst>
    <p:notesMasterId r:id="rId39"/>
  </p:notesMasterIdLst>
  <p:sldIdLst>
    <p:sldId id="375" r:id="rId2"/>
    <p:sldId id="374" r:id="rId3"/>
    <p:sldId id="258" r:id="rId4"/>
    <p:sldId id="264" r:id="rId5"/>
    <p:sldId id="260" r:id="rId6"/>
    <p:sldId id="338" r:id="rId7"/>
    <p:sldId id="272" r:id="rId8"/>
    <p:sldId id="354" r:id="rId9"/>
    <p:sldId id="355" r:id="rId10"/>
    <p:sldId id="339" r:id="rId11"/>
    <p:sldId id="356" r:id="rId12"/>
    <p:sldId id="262" r:id="rId13"/>
    <p:sldId id="337" r:id="rId14"/>
    <p:sldId id="340" r:id="rId15"/>
    <p:sldId id="370" r:id="rId16"/>
    <p:sldId id="367" r:id="rId17"/>
    <p:sldId id="368" r:id="rId18"/>
    <p:sldId id="366" r:id="rId19"/>
    <p:sldId id="369" r:id="rId20"/>
    <p:sldId id="342" r:id="rId21"/>
    <p:sldId id="343" r:id="rId22"/>
    <p:sldId id="347" r:id="rId23"/>
    <p:sldId id="357" r:id="rId24"/>
    <p:sldId id="351" r:id="rId25"/>
    <p:sldId id="377" r:id="rId26"/>
    <p:sldId id="350" r:id="rId27"/>
    <p:sldId id="349" r:id="rId28"/>
    <p:sldId id="348" r:id="rId29"/>
    <p:sldId id="352" r:id="rId30"/>
    <p:sldId id="361" r:id="rId31"/>
    <p:sldId id="353" r:id="rId32"/>
    <p:sldId id="362" r:id="rId33"/>
    <p:sldId id="359" r:id="rId34"/>
    <p:sldId id="358" r:id="rId35"/>
    <p:sldId id="268" r:id="rId36"/>
    <p:sldId id="376" r:id="rId37"/>
    <p:sldId id="315" r:id="rId38"/>
  </p:sldIdLst>
  <p:sldSz cx="9144000" cy="5143500" type="screen16x9"/>
  <p:notesSz cx="6858000" cy="9144000"/>
  <p:embeddedFontLst>
    <p:embeddedFont>
      <p:font typeface="Red Hat Display" panose="020B0600000101010101" charset="0"/>
      <p:regular r:id="rId40"/>
      <p:bold r:id="rId41"/>
      <p:italic r:id="rId42"/>
      <p:boldItalic r:id="rId43"/>
    </p:embeddedFont>
    <p:embeddedFont>
      <p:font typeface="나눔고딕OTF" panose="020D0604000000000000" pitchFamily="34" charset="-127"/>
      <p:regular r:id="rId44"/>
      <p:bold r:id="rId45"/>
    </p:embeddedFont>
    <p:embeddedFont>
      <p:font typeface="나눔바른고딕OTF" panose="02020603020101020101" pitchFamily="18" charset="-127"/>
      <p:regular r:id="rId46"/>
      <p:bold r:id="rId47"/>
    </p:embeddedFont>
    <p:embeddedFont>
      <p:font typeface="함초롬바탕" panose="02030604000101010101" pitchFamily="18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F16E58-99AC-8EB8-1F51-504CFE5059F3}" name="hustar09" initials="h" userId="S::hustar09@dgict.kr::15cccbc7-2475-4dc6-be44-bbdd5243d7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3C5D50-A5DD-4E45-8646-29141E5BEA65}">
  <a:tblStyle styleId="{013C5D50-A5DD-4E45-8646-29141E5BE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87569" autoAdjust="0"/>
  </p:normalViewPr>
  <p:slideViewPr>
    <p:cSldViewPr snapToGrid="0" showGuides="1">
      <p:cViewPr>
        <p:scale>
          <a:sx n="150" d="100"/>
          <a:sy n="150" d="100"/>
        </p:scale>
        <p:origin x="2048" y="8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62.4</c:v>
                </c:pt>
                <c:pt idx="1">
                  <c:v>65.8</c:v>
                </c:pt>
                <c:pt idx="2">
                  <c:v>67.3</c:v>
                </c:pt>
                <c:pt idx="3">
                  <c:v>67.2</c:v>
                </c:pt>
                <c:pt idx="4">
                  <c:v>69.599999999999994</c:v>
                </c:pt>
                <c:pt idx="5">
                  <c:v>71.3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58-4832-A39F-A7A5B1269E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미술전시회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10.4</c:v>
                </c:pt>
                <c:pt idx="1">
                  <c:v>6.8</c:v>
                </c:pt>
                <c:pt idx="2">
                  <c:v>8.4</c:v>
                </c:pt>
                <c:pt idx="3">
                  <c:v>9.5</c:v>
                </c:pt>
                <c:pt idx="4">
                  <c:v>10.199999999999999</c:v>
                </c:pt>
                <c:pt idx="5">
                  <c:v>10.6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58-4832-A39F-A7A5B1269E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영화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53.3</c:v>
                </c:pt>
                <c:pt idx="1">
                  <c:v>58.9</c:v>
                </c:pt>
                <c:pt idx="2">
                  <c:v>61.5</c:v>
                </c:pt>
                <c:pt idx="3">
                  <c:v>60.3</c:v>
                </c:pt>
                <c:pt idx="4">
                  <c:v>64.400000000000006</c:v>
                </c:pt>
                <c:pt idx="5">
                  <c:v>65.8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58-4832-A39F-A7A5B1269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11071"/>
        <c:axId val="1326628543"/>
      </c:lineChart>
      <c:catAx>
        <c:axId val="132661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628543"/>
        <c:crosses val="autoZero"/>
        <c:auto val="1"/>
        <c:lblAlgn val="ctr"/>
        <c:lblOffset val="100"/>
        <c:noMultiLvlLbl val="0"/>
      </c:catAx>
      <c:valAx>
        <c:axId val="132662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61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b8d6ea64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fb8d6ea64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</a:t>
            </a:r>
            <a:r>
              <a:rPr lang="en-US" dirty="0" err="1"/>
              <a:t>demoday</a:t>
            </a:r>
            <a:r>
              <a:rPr lang="en-US" dirty="0"/>
              <a:t> </a:t>
            </a:r>
            <a:r>
              <a:rPr lang="en-US" dirty="0" err="1"/>
              <a:t>artfarm</a:t>
            </a:r>
            <a:r>
              <a:rPr lang="en-US" dirty="0"/>
              <a:t> </a:t>
            </a:r>
            <a:r>
              <a:rPr lang="ko-KR" altLang="en-US" dirty="0"/>
              <a:t>조의 발표를 맡은 </a:t>
            </a:r>
            <a:r>
              <a:rPr lang="ko-KR" altLang="en-US" dirty="0" err="1"/>
              <a:t>견종빈입니다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703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제가 실제로 본 전시회는 찾아 가기도 어려운 상황 이였으며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35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및 신진 작가들은 생각보다 더 힘든 작품활동을 이어가고 있다는 것을 알게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08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fb8d6ea64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fb8d6ea64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이에 따라 후배 이외에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명의 작가와 더 인터뷰를 하게 되었는데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외에 전문적인 소개”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“홍보 뿐만 아니라 정보를 얻어갈 수 있는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.”/ “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재단이나 국가지원사업 처럼 찾아가는 후원 말고 작품성을 보고 찾아 와 주는 후원“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필요하다는 것을 인지하게 되었습니다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fb8d6ea64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fb8d6ea64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저희 서비스를 기획하게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기획배경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코로나시국의 장기화로 청년 작가들이 오프라인 홍보수단을 잃고 자생하는데 어려움을 겪는 상황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기획목적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전도유망한 청년 작가들 과의 협업 이며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기대효과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청년 작가층에게 홍보효과와 적절한 수입원 제고에 도움을 준다 </a:t>
            </a: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잠재적 관람객들에게 문화예술 관람에 대한 진입장벽을 허물어 준다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기능은 이후 개발과정과 함께 소개해 드리겠습니다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3830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개발과정 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4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개발 일정입니다 개발일은 주말 포함 </a:t>
            </a:r>
            <a:r>
              <a:rPr lang="en-US" altLang="ko-KR" dirty="0"/>
              <a:t>25</a:t>
            </a:r>
            <a:r>
              <a:rPr lang="ko-KR" altLang="en-US" dirty="0"/>
              <a:t>일 정도 소요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20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</a:t>
            </a:r>
            <a:r>
              <a:rPr lang="ko-KR" altLang="en-US" dirty="0"/>
              <a:t>구조도 입니다 전시회데이터를 기준으로 짜여져 있는 모습입니다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98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작업하였고</a:t>
            </a:r>
            <a:r>
              <a:rPr lang="en-US" altLang="ko-KR" dirty="0"/>
              <a:t>,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 err="1"/>
              <a:t>eclips</a:t>
            </a:r>
            <a:r>
              <a:rPr lang="ko-KR" altLang="en-US" dirty="0"/>
              <a:t>에서 작업하였습니다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각자 프로젝트를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푸쉬</a:t>
            </a:r>
            <a:r>
              <a:rPr lang="en-US" altLang="ko-KR" dirty="0"/>
              <a:t> </a:t>
            </a:r>
            <a:r>
              <a:rPr lang="ko-KR" altLang="en-US" dirty="0"/>
              <a:t>하여 공유하였습니다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 err="1"/>
              <a:t>aws</a:t>
            </a:r>
            <a:r>
              <a:rPr lang="ko-KR" altLang="en-US" dirty="0"/>
              <a:t>를 이용해서 구축하였고</a:t>
            </a:r>
            <a:r>
              <a:rPr lang="en-US" altLang="ko-KR" dirty="0"/>
              <a:t>, </a:t>
            </a:r>
            <a:r>
              <a:rPr lang="ko-KR" altLang="en-US" dirty="0"/>
              <a:t>사용자는 프론트 서버로 접속해서 데이터를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백엔드는</a:t>
            </a:r>
            <a:r>
              <a:rPr lang="ko-KR" altLang="en-US" dirty="0"/>
              <a:t> 서로 </a:t>
            </a:r>
            <a:r>
              <a:rPr lang="en-US" altLang="ko-KR" dirty="0" err="1"/>
              <a:t>axios</a:t>
            </a:r>
            <a:r>
              <a:rPr lang="ko-KR" altLang="en-US" dirty="0"/>
              <a:t>를 이용해서 통신하였습니다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2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사이트의 간략한 개요입니다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홈화면과 전시회 검색에 가장 큰 비중을 두었습니다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774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홈페이지 시연 영상을 보시겠습니다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홈화면입니다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저희의 소개와 기술소개가 간략히 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전시회를 </a:t>
            </a:r>
            <a:r>
              <a:rPr lang="ko-KR" altLang="en-US" dirty="0" err="1"/>
              <a:t>찾을수</a:t>
            </a:r>
            <a:r>
              <a:rPr lang="ko-KR" altLang="en-US" dirty="0"/>
              <a:t> 있는 섹션과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향후 기술과 </a:t>
            </a:r>
            <a:r>
              <a:rPr lang="ko-KR" altLang="en-US" dirty="0" err="1"/>
              <a:t>저희소개가</a:t>
            </a:r>
            <a:r>
              <a:rPr lang="ko-KR" altLang="en-US" dirty="0"/>
              <a:t> 있으며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갤러리사진을 무작위 추출하여 보여주는 페이지가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CRUD</a:t>
            </a:r>
            <a:r>
              <a:rPr lang="ko-KR" altLang="en-US" dirty="0"/>
              <a:t>와 페이징이 </a:t>
            </a:r>
            <a:r>
              <a:rPr lang="ko-KR" altLang="en-US" dirty="0" err="1"/>
              <a:t>구현되어있는</a:t>
            </a:r>
            <a:r>
              <a:rPr lang="ko-KR" altLang="en-US" dirty="0"/>
              <a:t> </a:t>
            </a:r>
            <a:r>
              <a:rPr lang="ko-KR" altLang="en-US" dirty="0" err="1"/>
              <a:t>공지사항페이지입니다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핵심인 전시회 페이지입니다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카테고리별로 나누어 볼 수 있으며</a:t>
            </a:r>
            <a:r>
              <a:rPr lang="en-US" altLang="ko-KR" dirty="0"/>
              <a:t>, </a:t>
            </a:r>
            <a:r>
              <a:rPr lang="ko-KR" altLang="en-US" dirty="0"/>
              <a:t>그 내부에는 전시회 정보와 사진이 들어가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전시회 일정을 등록</a:t>
            </a:r>
            <a:r>
              <a:rPr lang="en-US" altLang="ko-KR" dirty="0"/>
              <a:t>/</a:t>
            </a:r>
            <a:r>
              <a:rPr lang="ko-KR" altLang="en-US" dirty="0"/>
              <a:t>검색할 수 있는 캘린더 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76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각자 기획</a:t>
            </a:r>
            <a:r>
              <a:rPr lang="en-US" altLang="ko-KR" dirty="0"/>
              <a:t>/</a:t>
            </a:r>
            <a:r>
              <a:rPr lang="ko-KR" altLang="en-US" dirty="0" err="1"/>
              <a:t>프론트엔드</a:t>
            </a:r>
            <a:r>
              <a:rPr lang="en-US" altLang="ko-KR" dirty="0"/>
              <a:t>/</a:t>
            </a:r>
            <a:r>
              <a:rPr lang="ko-KR" altLang="en-US" dirty="0" err="1"/>
              <a:t>백엔드로</a:t>
            </a:r>
            <a:r>
              <a:rPr lang="ko-KR" altLang="en-US" dirty="0"/>
              <a:t> 역할을 나누어 프로젝트를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36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저희 프로젝트의 발전 및 사업화 가능성입니다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40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가장 주목한 것은 </a:t>
            </a:r>
            <a:r>
              <a:rPr lang="en-US" altLang="ko-KR" dirty="0"/>
              <a:t>NFT </a:t>
            </a:r>
            <a:r>
              <a:rPr lang="ko-KR" altLang="en-US" dirty="0" err="1"/>
              <a:t>대체불가능토큰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82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NFT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란 간단히 요약하면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블록체인 기술을 기반으로 온라인 저작권을 판매하는 기술입니다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381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가장 대표적인 사례로 옆에 보이는 작품이 </a:t>
            </a:r>
            <a:r>
              <a:rPr lang="en-US" altLang="ko-KR" dirty="0"/>
              <a:t>825</a:t>
            </a:r>
            <a:r>
              <a:rPr lang="ko-KR" altLang="en-US" dirty="0"/>
              <a:t>억에 거래되었다는 기사를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109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국내 사례인데요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사업가이자 프로그래머 </a:t>
            </a:r>
            <a:r>
              <a:rPr lang="ko-KR" altLang="en-US" dirty="0" err="1"/>
              <a:t>이두희씨가</a:t>
            </a:r>
            <a:r>
              <a:rPr lang="ko-KR" altLang="en-US" dirty="0"/>
              <a:t> 진두지휘하며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ko-KR" altLang="en-US" dirty="0" err="1"/>
              <a:t>닥터프로스트</a:t>
            </a:r>
            <a:r>
              <a:rPr lang="en-US" altLang="ko-KR" dirty="0"/>
              <a:t>＇</a:t>
            </a:r>
            <a:r>
              <a:rPr lang="ko-KR" altLang="en-US" dirty="0"/>
              <a:t>원작자인 이종범 만화가</a:t>
            </a:r>
            <a:r>
              <a:rPr lang="en-US" altLang="ko-KR" dirty="0"/>
              <a:t>, </a:t>
            </a:r>
            <a:r>
              <a:rPr lang="ko-KR" altLang="en-US" dirty="0"/>
              <a:t>김유현 프로 포커플레이어</a:t>
            </a:r>
            <a:r>
              <a:rPr lang="en-US" altLang="ko-KR" dirty="0"/>
              <a:t>, </a:t>
            </a:r>
            <a:r>
              <a:rPr lang="ko-KR" altLang="en-US" dirty="0"/>
              <a:t>홍진호</a:t>
            </a:r>
            <a:r>
              <a:rPr lang="en-US" altLang="ko-KR" dirty="0"/>
              <a:t>, </a:t>
            </a:r>
            <a:r>
              <a:rPr lang="ko-KR" altLang="en-US" dirty="0" err="1"/>
              <a:t>기욤패트릭</a:t>
            </a:r>
            <a:r>
              <a:rPr lang="ko-KR" altLang="en-US" dirty="0"/>
              <a:t> 등의 유명인들이 게임 디렉터와 </a:t>
            </a:r>
            <a:r>
              <a:rPr lang="ko-KR" altLang="en-US" dirty="0" err="1"/>
              <a:t>어드바이저로</a:t>
            </a:r>
            <a:r>
              <a:rPr lang="ko-KR" altLang="en-US" dirty="0"/>
              <a:t> 참여한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메타콩즈의</a:t>
            </a:r>
            <a:r>
              <a:rPr lang="ko-KR" altLang="en-US" dirty="0"/>
              <a:t> </a:t>
            </a:r>
            <a:r>
              <a:rPr lang="ko-KR" altLang="en-US" dirty="0" err="1"/>
              <a:t>클레이튼기반</a:t>
            </a:r>
            <a:r>
              <a:rPr lang="ko-KR" altLang="en-US" dirty="0"/>
              <a:t> </a:t>
            </a:r>
            <a:r>
              <a:rPr lang="en-US" altLang="ko-KR" dirty="0"/>
              <a:t>P2E</a:t>
            </a:r>
            <a:r>
              <a:rPr lang="ko-KR" altLang="en-US" dirty="0"/>
              <a:t>서비스 </a:t>
            </a:r>
            <a:r>
              <a:rPr lang="en-US" altLang="ko-KR" dirty="0"/>
              <a:t>‘</a:t>
            </a:r>
            <a:r>
              <a:rPr lang="ko-KR" altLang="en-US" dirty="0"/>
              <a:t>실타래 입니다</a:t>
            </a:r>
            <a:r>
              <a:rPr lang="en-US" altLang="ko-KR" dirty="0"/>
              <a:t>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NFT </a:t>
            </a:r>
            <a:r>
              <a:rPr lang="ko-KR" altLang="en-US" dirty="0"/>
              <a:t>거래 플랫폼 </a:t>
            </a:r>
            <a:r>
              <a:rPr lang="en-US" altLang="ko-KR" dirty="0"/>
              <a:t>‘</a:t>
            </a:r>
            <a:r>
              <a:rPr lang="ko-KR" altLang="en-US" dirty="0"/>
              <a:t>오픈 소다</a:t>
            </a:r>
            <a:r>
              <a:rPr lang="en-US" altLang="ko-KR" dirty="0"/>
              <a:t>’ </a:t>
            </a:r>
            <a:r>
              <a:rPr lang="ko-KR" altLang="en-US" dirty="0"/>
              <a:t>에서 실타래의 카드</a:t>
            </a:r>
            <a:r>
              <a:rPr lang="en-US" altLang="ko-KR" dirty="0"/>
              <a:t>NFT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실거래가 </a:t>
            </a:r>
            <a:r>
              <a:rPr lang="en-US" altLang="ko-KR" dirty="0"/>
              <a:t>360</a:t>
            </a:r>
            <a:r>
              <a:rPr lang="ko-KR" altLang="en-US" dirty="0"/>
              <a:t>만원으로 거래가 되고 있으며</a:t>
            </a:r>
            <a:r>
              <a:rPr lang="en-US" altLang="ko-KR" dirty="0"/>
              <a:t> 3</a:t>
            </a:r>
            <a:r>
              <a:rPr lang="ko-KR" altLang="en-US" dirty="0"/>
              <a:t>일만에 </a:t>
            </a:r>
            <a:r>
              <a:rPr lang="en-US" altLang="ko-KR" dirty="0"/>
              <a:t>48%</a:t>
            </a:r>
            <a:r>
              <a:rPr lang="ko-KR" altLang="en-US" dirty="0"/>
              <a:t>가치 상승한 사례입니다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263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</a:t>
            </a:r>
            <a:r>
              <a:rPr lang="en-US" altLang="ko-KR" dirty="0"/>
              <a:t>NFT</a:t>
            </a:r>
            <a:r>
              <a:rPr lang="ko-KR" altLang="en-US" dirty="0"/>
              <a:t>의 비용적 측면이나 접근성에 의문을 가지실 텐데요</a:t>
            </a:r>
            <a:r>
              <a:rPr lang="en-US" altLang="ko-KR" dirty="0"/>
              <a:t>, </a:t>
            </a:r>
            <a:r>
              <a:rPr lang="ko-KR" altLang="en-US" dirty="0"/>
              <a:t>사실 지금도 화면에 보이시는 서비스를 통해 </a:t>
            </a:r>
            <a:r>
              <a:rPr lang="en-US" altLang="ko-KR" dirty="0"/>
              <a:t>NFT</a:t>
            </a:r>
            <a:r>
              <a:rPr lang="ko-KR" altLang="en-US" dirty="0"/>
              <a:t>를 발행하실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81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다음은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NFT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도입의 기대효과입니다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kern="0" spc="0" dirty="0">
              <a:solidFill>
                <a:srgbClr val="000000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첫번쨰로는 신진 작가에게는 수입원을 제공하고 소비자에게는 다소 적은 금액으로도 작품을 소유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·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투자할 기회 제공할 수 있으며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블록체인 기술을 연구개발 함으로써 다음으로 말씀드릴 메타버스와의 연계까지 고려할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12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메타버스입니다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445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메타버스는 초월</a:t>
            </a:r>
            <a:r>
              <a:rPr lang="en-US" altLang="ko-KR" dirty="0"/>
              <a:t>, </a:t>
            </a:r>
            <a:r>
              <a:rPr lang="ko-KR" altLang="en-US" dirty="0"/>
              <a:t>가상을 의미하는 </a:t>
            </a:r>
            <a:r>
              <a:rPr lang="en-US" altLang="ko-KR" dirty="0"/>
              <a:t>Meta</a:t>
            </a:r>
            <a:r>
              <a:rPr lang="ko-KR" altLang="en-US" dirty="0"/>
              <a:t>와 세계를 의미하는 </a:t>
            </a:r>
            <a:r>
              <a:rPr lang="en-US" altLang="ko-KR" dirty="0"/>
              <a:t>universe</a:t>
            </a:r>
            <a:r>
              <a:rPr lang="ko-KR" altLang="en-US" dirty="0"/>
              <a:t>의 합성어로써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가상세계속에서 정체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문화 활동을 할 수 있게 만드는 시스템입니다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427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메타버스에서 특히 전시회는 상용화 단계에 이미 접어 들었습니다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 순서는 저희가 왜 프로젝트를 시작하게 </a:t>
            </a:r>
            <a:r>
              <a:rPr lang="ko-KR" altLang="en-US" dirty="0" err="1"/>
              <a:t>되었는지로</a:t>
            </a:r>
            <a:r>
              <a:rPr lang="ko-KR" altLang="en-US" dirty="0"/>
              <a:t> 시작하여 개발과정과 가능성에 대해서 말씀드린 후 이야기를 마무리 지어 보겠습니다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메타버스 도입의 기대효과로는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수익모델로써</a:t>
            </a:r>
            <a:r>
              <a:rPr lang="ko-KR" altLang="en-US" dirty="0"/>
              <a:t> </a:t>
            </a:r>
            <a:r>
              <a:rPr lang="en-US" altLang="ko-KR" dirty="0"/>
              <a:t>NFT</a:t>
            </a:r>
            <a:r>
              <a:rPr lang="ko-KR" altLang="en-US" dirty="0"/>
              <a:t>사용하며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잠재적 소비자들에게는 가까운 곳에서 양질의 문화예술을 관람할 수 있는 기회를 제공함으로써 막연한 문화예술 관람에 대한 장벽을 허물 수 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작가들에게는 자신의 작품을 소개할 수 있는 기회를 기대할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796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문화예술을 메타버스와 연관지여 이야기 하는 이유는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마이크로소프트사의 블리자드 </a:t>
            </a:r>
            <a:r>
              <a:rPr lang="ko-KR" altLang="en-US" dirty="0" err="1"/>
              <a:t>인수와도</a:t>
            </a:r>
            <a:r>
              <a:rPr lang="ko-KR" altLang="en-US" dirty="0"/>
              <a:t> </a:t>
            </a:r>
            <a:r>
              <a:rPr lang="ko-KR" altLang="en-US" dirty="0" err="1"/>
              <a:t>닮아있는데요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371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문화 컨텐츠들이 메타버스 세계관 속에서 훌륭한 지적 재산으로써 활용되는 사례들이 많기 때문입니다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마이크로 소프트 또한 자신들이 꾸려갈 메타버스 세계관 속에서 블리자드의 세계관을 도입하기 위해서 라는 예상이 지배적입니다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넷플릭스나</a:t>
            </a:r>
            <a:r>
              <a:rPr lang="ko-KR" altLang="en-US" dirty="0"/>
              <a:t> 디즈니의 사례 또한 메타버스 세계관에서 큰 영향력을 발휘할 것이라 예상하고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978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문화예술의 가치가 날로 높아짐과 동시에 우리나라의 문화계도 예술인에 대한 정책기조가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중심에서 세계관을 완성하는 예술인위주로</a:t>
            </a:r>
            <a:r>
              <a:rPr lang="en-US" altLang="ko-KR" dirty="0"/>
              <a:t>, </a:t>
            </a:r>
            <a:r>
              <a:rPr lang="ko-KR" altLang="en-US" dirty="0"/>
              <a:t>창작환경 지원 위주로 바뀌어 가고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청년작가들의 창작을 서포트 하고 메타버스로 발전시킬 것 이라는 이야기를 하는 이유도 이러한 지적 재산들이 높은 가치를 가지고 있다 판단했기 때문입니다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24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프로젝트에서 느낀 점에 대해서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216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데모데이를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번째 진행해 오면서 느낀 가장 부족했던 점은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이 발표를 들을 사람이 원하는 바를 파악 하는게 우선이다 라는 것이고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한정된 시간과 인원으로 프로젝트를 수행 한다는 게 쉬운 일이 아니지만</a:t>
            </a:r>
            <a:r>
              <a:rPr lang="en-US" altLang="ko-KR" dirty="0"/>
              <a:t>, </a:t>
            </a:r>
            <a:r>
              <a:rPr lang="ko-KR" altLang="en-US" dirty="0"/>
              <a:t>그 역량을 파악하는 것도 중요하다 라는 점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업무파트를 나눠 진행하면서 각자 맡은 바를 얼마나 잘 수행 </a:t>
            </a:r>
            <a:r>
              <a:rPr lang="ko-KR" altLang="en-US" dirty="0" err="1"/>
              <a:t>하느냐에</a:t>
            </a:r>
            <a:r>
              <a:rPr lang="ko-KR" altLang="en-US" dirty="0"/>
              <a:t> 따라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결과물이 곱하기처럼 급격히 좋아지거나 나빠질 수 있다는 점을 느끼게 되었고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과정에서 가장 중요한 건 커뮤니케이션이라는 생각을 하게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79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b8d6ea64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fb8d6ea64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여기까지 </a:t>
            </a:r>
            <a:r>
              <a:rPr lang="en-US" altLang="ko-KR" dirty="0" err="1"/>
              <a:t>ArtFarm</a:t>
            </a:r>
            <a:r>
              <a:rPr lang="en-US" altLang="ko-KR" dirty="0"/>
              <a:t> </a:t>
            </a:r>
            <a:r>
              <a:rPr lang="ko-KR" altLang="en-US" dirty="0"/>
              <a:t>조의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저희가 이 프로젝트를 시작한 이유에 대해 말씀드리겠습니다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지난 데모 </a:t>
            </a:r>
            <a:r>
              <a:rPr lang="ko-KR" altLang="en-US" dirty="0" err="1"/>
              <a:t>데이가</a:t>
            </a:r>
            <a:r>
              <a:rPr lang="ko-KR" altLang="en-US" dirty="0"/>
              <a:t> 끝난 후 우연히 </a:t>
            </a:r>
            <a:r>
              <a:rPr lang="en-US" altLang="ko-KR" dirty="0" err="1"/>
              <a:t>sns</a:t>
            </a:r>
            <a:r>
              <a:rPr lang="ko-KR" altLang="en-US" dirty="0"/>
              <a:t>에서 후배의 사진 전시회에 대한 글을 보게 되었고 흥미를 느끼게 되어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방문하여 전시회를 감상하였습니다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87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cec45479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cec45479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전시회를 감상 한 후 후배와 이야기를 하던 중</a:t>
            </a:r>
            <a:r>
              <a:rPr lang="en-US" altLang="ko-KR" dirty="0"/>
              <a:t>, </a:t>
            </a:r>
            <a:r>
              <a:rPr lang="ko-KR" altLang="en-US" dirty="0"/>
              <a:t>이러한 사업을 통해 지원받아 전시회를 열 수 있었다는 이야기를 듣게 되었습니다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관심이 생겨 이것저것 정보를 찾아보게 되었는데</a:t>
            </a:r>
            <a:r>
              <a:rPr lang="en-US" altLang="ko-KR" dirty="0"/>
              <a:t>, </a:t>
            </a:r>
            <a:r>
              <a:rPr lang="ko-KR" altLang="en-US" dirty="0"/>
              <a:t>우선 문화예술 행사 중 관람객은 영화에 크게 치중 되어있다는 정보와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84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그럼에도 불구하고 미술시장 자체의 규모는 나날이 커져가고 있다는 사실을 알게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60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5009525" y="686277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ubTitle" idx="2"/>
          </p:nvPr>
        </p:nvSpPr>
        <p:spPr>
          <a:xfrm>
            <a:off x="5009525" y="988246"/>
            <a:ext cx="30633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009525" y="2130320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4"/>
          </p:nvPr>
        </p:nvSpPr>
        <p:spPr>
          <a:xfrm>
            <a:off x="5009525" y="2436345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5"/>
          </p:nvPr>
        </p:nvSpPr>
        <p:spPr>
          <a:xfrm>
            <a:off x="5009525" y="3558582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6"/>
          </p:nvPr>
        </p:nvSpPr>
        <p:spPr>
          <a:xfrm>
            <a:off x="5009525" y="3871620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4011863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2"/>
          </p:nvPr>
        </p:nvSpPr>
        <p:spPr>
          <a:xfrm>
            <a:off x="4011863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6531900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"/>
          </p:nvPr>
        </p:nvSpPr>
        <p:spPr>
          <a:xfrm>
            <a:off x="6531900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5"/>
          </p:nvPr>
        </p:nvSpPr>
        <p:spPr>
          <a:xfrm>
            <a:off x="4011863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6"/>
          </p:nvPr>
        </p:nvSpPr>
        <p:spPr>
          <a:xfrm>
            <a:off x="4011863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7"/>
          </p:nvPr>
        </p:nvSpPr>
        <p:spPr>
          <a:xfrm>
            <a:off x="6531900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8"/>
          </p:nvPr>
        </p:nvSpPr>
        <p:spPr>
          <a:xfrm>
            <a:off x="6531900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713100" y="1944000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5836100" y="2963000"/>
            <a:ext cx="25875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7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hasCustomPrompt="1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57050" y="3180025"/>
            <a:ext cx="3429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8" r:id="rId13"/>
    <p:sldLayoutId id="2147483671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75C21D-1288-48AD-BBA1-5BEA26FE73C8}"/>
              </a:ext>
            </a:extLst>
          </p:cNvPr>
          <p:cNvSpPr/>
          <p:nvPr/>
        </p:nvSpPr>
        <p:spPr>
          <a:xfrm>
            <a:off x="5613400" y="2453640"/>
            <a:ext cx="3083560" cy="207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C12ACB-2F4D-4BF2-8910-33167D22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1219835"/>
            <a:ext cx="2703830" cy="2703830"/>
          </a:xfrm>
          <a:prstGeom prst="rect">
            <a:avLst/>
          </a:prstGeom>
        </p:spPr>
      </p:pic>
      <p:sp>
        <p:nvSpPr>
          <p:cNvPr id="17" name="Google Shape;155;p34">
            <a:extLst>
              <a:ext uri="{FF2B5EF4-FFF2-40B4-BE49-F238E27FC236}">
                <a16:creationId xmlns:a16="http://schemas.microsoft.com/office/drawing/2014/main" id="{F5D4689F-1290-4A76-9F42-6093A4E5E595}"/>
              </a:ext>
            </a:extLst>
          </p:cNvPr>
          <p:cNvSpPr txBox="1">
            <a:spLocks/>
          </p:cNvSpPr>
          <p:nvPr/>
        </p:nvSpPr>
        <p:spPr>
          <a:xfrm>
            <a:off x="100964" y="879923"/>
            <a:ext cx="5126355" cy="261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Hustar</a:t>
            </a:r>
            <a:r>
              <a:rPr lang="en-US" sz="2400" b="1" dirty="0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 ICT </a:t>
            </a:r>
            <a:r>
              <a:rPr 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</a:t>
            </a:r>
            <a:endParaRPr lang="en-US" altLang="ko-KR" sz="24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Final Demo-Day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</a:t>
            </a:r>
            <a:r>
              <a:rPr lang="ko-KR" altLang="en-US" sz="2000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견종빈</a:t>
            </a:r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김인표</a:t>
            </a:r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김인환</a:t>
            </a:r>
          </a:p>
        </p:txBody>
      </p:sp>
    </p:spTree>
    <p:extLst>
      <p:ext uri="{BB962C8B-B14F-4D97-AF65-F5344CB8AC3E}">
        <p14:creationId xmlns:p14="http://schemas.microsoft.com/office/powerpoint/2010/main" val="297546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DF5355-15AC-4F01-AC65-BF61D214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33" y="445822"/>
            <a:ext cx="2010774" cy="4251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6AEADCD-0C11-43D5-BFDE-852AE1737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7" r="30051"/>
          <a:stretch/>
        </p:blipFill>
        <p:spPr>
          <a:xfrm>
            <a:off x="2570479" y="445822"/>
            <a:ext cx="2661921" cy="425185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Google Shape;167;p36">
            <a:extLst>
              <a:ext uri="{FF2B5EF4-FFF2-40B4-BE49-F238E27FC236}">
                <a16:creationId xmlns:a16="http://schemas.microsoft.com/office/drawing/2014/main" id="{5FFB3067-3982-45AE-ADAB-FF449E57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환경</a:t>
            </a:r>
            <a:r>
              <a:rPr 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sz="3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65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389466" y="342175"/>
            <a:ext cx="4601634" cy="58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청년작가의 현실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6CBF0-43FF-4AAC-9661-C93F45356379}"/>
              </a:ext>
            </a:extLst>
          </p:cNvPr>
          <p:cNvSpPr txBox="1"/>
          <p:nvPr/>
        </p:nvSpPr>
        <p:spPr>
          <a:xfrm>
            <a:off x="4791928" y="4741334"/>
            <a:ext cx="40007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서울문화재단 서울시 청년예술인 실태 및 지원사업 혁신방안 연구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(2019)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D5D4D5-1C75-4BBD-8328-01D08776B29E}"/>
              </a:ext>
            </a:extLst>
          </p:cNvPr>
          <p:cNvSpPr txBox="1"/>
          <p:nvPr/>
        </p:nvSpPr>
        <p:spPr>
          <a:xfrm>
            <a:off x="3285067" y="1535420"/>
            <a:ext cx="45127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대학교 이상 졸업 </a:t>
            </a:r>
            <a:r>
              <a:rPr lang="en-US" altLang="ko-KR" dirty="0">
                <a:solidFill>
                  <a:schemeClr val="accent3"/>
                </a:solidFill>
              </a:rPr>
              <a:t>83.1% </a:t>
            </a:r>
            <a:r>
              <a:rPr lang="ko-KR" altLang="en-US" dirty="0">
                <a:solidFill>
                  <a:schemeClr val="accent3"/>
                </a:solidFill>
              </a:rPr>
              <a:t>가구소득 </a:t>
            </a:r>
            <a:r>
              <a:rPr lang="en-US" altLang="ko-KR" dirty="0">
                <a:solidFill>
                  <a:schemeClr val="accent3"/>
                </a:solidFill>
              </a:rPr>
              <a:t>3</a:t>
            </a:r>
            <a:r>
              <a:rPr lang="ko-KR" altLang="en-US" dirty="0">
                <a:solidFill>
                  <a:schemeClr val="accent3"/>
                </a:solidFill>
              </a:rPr>
              <a:t>천만원 미만 </a:t>
            </a:r>
            <a:r>
              <a:rPr lang="en-US" altLang="ko-KR" dirty="0">
                <a:solidFill>
                  <a:schemeClr val="accent3"/>
                </a:solidFill>
              </a:rPr>
              <a:t>55.8%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저작권 보유 하고 있다 </a:t>
            </a:r>
            <a:r>
              <a:rPr lang="en-US" altLang="ko-KR" dirty="0">
                <a:solidFill>
                  <a:schemeClr val="accent3"/>
                </a:solidFill>
              </a:rPr>
              <a:t>33%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예술활동 수입 부족으로 인한 예술경력 단절 </a:t>
            </a:r>
            <a:r>
              <a:rPr lang="en-US" altLang="ko-KR" dirty="0">
                <a:solidFill>
                  <a:schemeClr val="accent3"/>
                </a:solidFill>
              </a:rPr>
              <a:t>68.6%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주 수입원 없음 </a:t>
            </a:r>
            <a:r>
              <a:rPr lang="en-US" altLang="ko-KR" dirty="0">
                <a:solidFill>
                  <a:schemeClr val="accent3"/>
                </a:solidFill>
              </a:rPr>
              <a:t>or </a:t>
            </a:r>
            <a:r>
              <a:rPr lang="ko-KR" altLang="en-US" dirty="0">
                <a:solidFill>
                  <a:schemeClr val="accent3"/>
                </a:solidFill>
              </a:rPr>
              <a:t>지원금 </a:t>
            </a:r>
            <a:r>
              <a:rPr lang="en-US" altLang="ko-KR" dirty="0">
                <a:solidFill>
                  <a:schemeClr val="accent3"/>
                </a:solidFill>
              </a:rPr>
              <a:t>20.8%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표준계약서가 아닌 계약 체결 </a:t>
            </a:r>
            <a:r>
              <a:rPr lang="en-US" altLang="ko-KR" dirty="0">
                <a:solidFill>
                  <a:schemeClr val="accent3"/>
                </a:solidFill>
              </a:rPr>
              <a:t>49.5%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부적절한 계약체결 경험 </a:t>
            </a:r>
            <a:r>
              <a:rPr lang="en-US" altLang="ko-KR" dirty="0">
                <a:solidFill>
                  <a:schemeClr val="accent3"/>
                </a:solidFill>
              </a:rPr>
              <a:t>89.7%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D93A15-E99D-471D-A223-C78A1E8C2450}"/>
              </a:ext>
            </a:extLst>
          </p:cNvPr>
          <p:cNvGrpSpPr/>
          <p:nvPr/>
        </p:nvGrpSpPr>
        <p:grpSpPr>
          <a:xfrm>
            <a:off x="936547" y="1120849"/>
            <a:ext cx="1080000" cy="3556263"/>
            <a:chOff x="7387411" y="1140544"/>
            <a:chExt cx="1080000" cy="3556263"/>
          </a:xfrm>
        </p:grpSpPr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D0221FEC-1370-4052-A372-609F5D9BE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811"/>
            <a:stretch/>
          </p:blipFill>
          <p:spPr>
            <a:xfrm>
              <a:off x="7387411" y="1140544"/>
              <a:ext cx="1080000" cy="401187"/>
            </a:xfrm>
            <a:prstGeom prst="rect">
              <a:avLst/>
            </a:prstGeom>
          </p:spPr>
        </p:pic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0EA9CF83-D1F6-4487-A723-3C22D2F53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421"/>
            <a:stretch/>
          </p:blipFill>
          <p:spPr>
            <a:xfrm>
              <a:off x="7387411" y="1531900"/>
              <a:ext cx="1080000" cy="566241"/>
            </a:xfrm>
            <a:prstGeom prst="rect">
              <a:avLst/>
            </a:prstGeom>
          </p:spPr>
        </p:pic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051399A3-DB99-4CBF-AC0B-BFDD21B1E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079"/>
            <a:stretch/>
          </p:blipFill>
          <p:spPr>
            <a:xfrm>
              <a:off x="7387411" y="3148661"/>
              <a:ext cx="1080000" cy="377816"/>
            </a:xfrm>
            <a:prstGeom prst="rect">
              <a:avLst/>
            </a:prstGeom>
          </p:spPr>
        </p:pic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ED6850CF-13AC-4A5A-BEDA-E12CD4C1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7411" y="2075588"/>
              <a:ext cx="1080000" cy="681000"/>
            </a:xfrm>
            <a:prstGeom prst="rect">
              <a:avLst/>
            </a:prstGeom>
          </p:spPr>
        </p:pic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AD767B34-B855-4035-9723-FCB14C60D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3175"/>
            <a:stretch/>
          </p:blipFill>
          <p:spPr>
            <a:xfrm>
              <a:off x="7387411" y="4303024"/>
              <a:ext cx="1080000" cy="393783"/>
            </a:xfrm>
            <a:prstGeom prst="rect">
              <a:avLst/>
            </a:prstGeom>
          </p:spPr>
        </p:pic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9D3E4244-C21E-4C28-8E89-BE5E2C3D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2157"/>
            <a:stretch/>
          </p:blipFill>
          <p:spPr>
            <a:xfrm>
              <a:off x="7387411" y="3534386"/>
              <a:ext cx="1080000" cy="861150"/>
            </a:xfrm>
            <a:prstGeom prst="rect">
              <a:avLst/>
            </a:prstGeom>
          </p:spPr>
        </p:pic>
        <p:pic>
          <p:nvPicPr>
            <p:cNvPr id="15" name="그림 14" descr="테이블이(가) 표시된 사진&#10;&#10;자동 생성된 설명">
              <a:extLst>
                <a:ext uri="{FF2B5EF4-FFF2-40B4-BE49-F238E27FC236}">
                  <a16:creationId xmlns:a16="http://schemas.microsoft.com/office/drawing/2014/main" id="{A2CB73B4-7077-429A-9087-4C33391D5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497"/>
            <a:stretch/>
          </p:blipFill>
          <p:spPr>
            <a:xfrm>
              <a:off x="7387411" y="2756588"/>
              <a:ext cx="1080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63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6236100" y="4554642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씨 외 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명의 작가</a:t>
            </a:r>
            <a:endParaRPr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7" name="Google Shape;207;p40"/>
          <p:cNvSpPr txBox="1">
            <a:spLocks noGrp="1"/>
          </p:cNvSpPr>
          <p:nvPr>
            <p:ph type="subTitle" idx="1"/>
          </p:nvPr>
        </p:nvSpPr>
        <p:spPr>
          <a:xfrm>
            <a:off x="1568250" y="1210672"/>
            <a:ext cx="6007500" cy="2722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</a:t>
            </a:r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이외의</a:t>
            </a:r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</a:t>
            </a:r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찾아와 주는</a:t>
            </a:r>
            <a:endParaRPr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75" y="2958622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538" y="2958622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75" y="1359043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538" y="1366102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Art Farm</a:t>
            </a:r>
            <a:b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b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서비스 개요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2" name="Google Shape;382;p62"/>
          <p:cNvSpPr txBox="1">
            <a:spLocks noGrp="1"/>
          </p:cNvSpPr>
          <p:nvPr>
            <p:ph type="subTitle" idx="3"/>
          </p:nvPr>
        </p:nvSpPr>
        <p:spPr>
          <a:xfrm>
            <a:off x="6531901" y="145356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기획목적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3" name="Google Shape;383;p62"/>
          <p:cNvSpPr txBox="1">
            <a:spLocks noGrp="1"/>
          </p:cNvSpPr>
          <p:nvPr>
            <p:ph type="subTitle" idx="1"/>
          </p:nvPr>
        </p:nvSpPr>
        <p:spPr>
          <a:xfrm>
            <a:off x="4011864" y="145356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기획배경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4" name="Google Shape;384;p62"/>
          <p:cNvSpPr txBox="1">
            <a:spLocks noGrp="1"/>
          </p:cNvSpPr>
          <p:nvPr>
            <p:ph type="subTitle" idx="2"/>
          </p:nvPr>
        </p:nvSpPr>
        <p:spPr>
          <a:xfrm>
            <a:off x="4011862" y="1930320"/>
            <a:ext cx="1819800" cy="305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청년 작가들 상황</a:t>
            </a:r>
            <a:endParaRPr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4"/>
          </p:nvPr>
        </p:nvSpPr>
        <p:spPr>
          <a:xfrm>
            <a:off x="6531901" y="1930319"/>
            <a:ext cx="2046824" cy="305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전도유망한 청년 </a:t>
            </a:r>
            <a:r>
              <a:rPr lang="ko-KR" altLang="en-US" sz="1100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작가들과의</a:t>
            </a:r>
            <a:r>
              <a:rPr lang="ko-KR" alt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협업</a:t>
            </a:r>
            <a:endParaRPr lang="en-US"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K-art</a:t>
            </a:r>
            <a:endParaRPr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5"/>
          </p:nvPr>
        </p:nvSpPr>
        <p:spPr>
          <a:xfrm>
            <a:off x="4011864" y="3041153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기대효과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7" name="Google Shape;387;p62"/>
          <p:cNvSpPr txBox="1">
            <a:spLocks noGrp="1"/>
          </p:cNvSpPr>
          <p:nvPr>
            <p:ph type="subTitle" idx="6"/>
          </p:nvPr>
        </p:nvSpPr>
        <p:spPr>
          <a:xfrm>
            <a:off x="4011863" y="3525984"/>
            <a:ext cx="1819799" cy="72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수입</a:t>
            </a:r>
            <a:endParaRPr lang="en-US" altLang="ko-KR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진입장벽</a:t>
            </a:r>
            <a:endParaRPr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8" name="Google Shape;388;p62"/>
          <p:cNvSpPr txBox="1">
            <a:spLocks noGrp="1"/>
          </p:cNvSpPr>
          <p:nvPr>
            <p:ph type="subTitle" idx="7"/>
          </p:nvPr>
        </p:nvSpPr>
        <p:spPr>
          <a:xfrm>
            <a:off x="6531901" y="3041153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71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31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개발과정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32265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68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261620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 일정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8CCA4-D601-4BC6-BE61-E8F0A640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809" y="118533"/>
            <a:ext cx="3462791" cy="4906433"/>
          </a:xfrm>
          <a:prstGeom prst="rect">
            <a:avLst/>
          </a:prstGeom>
        </p:spPr>
      </p:pic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9E24FF68-7C39-418A-9C59-F132CA3AE14A}"/>
              </a:ext>
            </a:extLst>
          </p:cNvPr>
          <p:cNvSpPr txBox="1">
            <a:spLocks/>
          </p:cNvSpPr>
          <p:nvPr/>
        </p:nvSpPr>
        <p:spPr>
          <a:xfrm>
            <a:off x="2629747" y="3507738"/>
            <a:ext cx="2208954" cy="5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~ 1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27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06049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B958F987-E607-4B5E-82AF-44817CB49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4" t="8081" r="36343" b="6604"/>
          <a:stretch/>
        </p:blipFill>
        <p:spPr>
          <a:xfrm>
            <a:off x="3773482" y="1899920"/>
            <a:ext cx="2551118" cy="3243580"/>
          </a:xfrm>
          <a:prstGeom prst="rect">
            <a:avLst/>
          </a:prstGeom>
        </p:spPr>
      </p:pic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442AA4C1-A1FA-47E7-85F6-65F9093747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188976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구조도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5D64471-9535-4683-AE38-701BCC91D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" t="7565" r="70500" b="61753"/>
          <a:stretch/>
        </p:blipFill>
        <p:spPr>
          <a:xfrm>
            <a:off x="5160322" y="490219"/>
            <a:ext cx="2473960" cy="124692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D82E5BE-5168-47D7-A621-36B2CEF94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11" t="15093" r="3389" b="57657"/>
          <a:stretch/>
        </p:blipFill>
        <p:spPr>
          <a:xfrm>
            <a:off x="6324600" y="2169160"/>
            <a:ext cx="2819400" cy="10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85A91A-ADFB-4E4C-AA96-1442B3A2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27" y="563880"/>
            <a:ext cx="6153574" cy="4615180"/>
          </a:xfrm>
          <a:prstGeom prst="rect">
            <a:avLst/>
          </a:prstGeom>
        </p:spPr>
      </p:pic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261620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System </a:t>
            </a: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구조도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8E9CC17-8C83-46B8-A40C-9343D06B4527}"/>
              </a:ext>
            </a:extLst>
          </p:cNvPr>
          <p:cNvCxnSpPr>
            <a:cxnSpLocks/>
          </p:cNvCxnSpPr>
          <p:nvPr/>
        </p:nvCxnSpPr>
        <p:spPr>
          <a:xfrm flipH="1">
            <a:off x="8276168" y="1841500"/>
            <a:ext cx="491065" cy="59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0C6583-69D8-4860-A59D-F8B208006A61}"/>
              </a:ext>
            </a:extLst>
          </p:cNvPr>
          <p:cNvCxnSpPr/>
          <p:nvPr/>
        </p:nvCxnSpPr>
        <p:spPr>
          <a:xfrm>
            <a:off x="6032500" y="1024467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4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CD8DA08-4AD4-4D9B-9618-C6D032507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166624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Site Map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EA098-6E7A-4588-9DE1-E3A0001C5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/>
          <a:stretch/>
        </p:blipFill>
        <p:spPr>
          <a:xfrm>
            <a:off x="4217055" y="378600"/>
            <a:ext cx="4388465" cy="43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6900" y="-20952"/>
            <a:ext cx="1540087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시연영상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아트팜 시연영상">
            <a:hlinkClick r:id="" action="ppaction://media"/>
            <a:extLst>
              <a:ext uri="{FF2B5EF4-FFF2-40B4-BE49-F238E27FC236}">
                <a16:creationId xmlns:a16="http://schemas.microsoft.com/office/drawing/2014/main" id="{A6D53FD4-43F5-4BB2-8863-4C3287829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058" y="550333"/>
            <a:ext cx="9148058" cy="45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977900" y="2053950"/>
            <a:ext cx="2313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소개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2" name="Google Shape;380;p62">
            <a:extLst>
              <a:ext uri="{FF2B5EF4-FFF2-40B4-BE49-F238E27FC236}">
                <a16:creationId xmlns:a16="http://schemas.microsoft.com/office/drawing/2014/main" id="{4FA041B3-E6AF-44D0-850D-CC5CA22E3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853022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83;p62">
            <a:extLst>
              <a:ext uri="{FF2B5EF4-FFF2-40B4-BE49-F238E27FC236}">
                <a16:creationId xmlns:a16="http://schemas.microsoft.com/office/drawing/2014/main" id="{4B277542-DD36-47D6-9534-13EC2CBCD5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50544" y="94048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견종빈</a:t>
            </a:r>
            <a:endParaRPr sz="18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5" name="Google Shape;384;p62">
            <a:extLst>
              <a:ext uri="{FF2B5EF4-FFF2-40B4-BE49-F238E27FC236}">
                <a16:creationId xmlns:a16="http://schemas.microsoft.com/office/drawing/2014/main" id="{B4A49C7C-EC24-41B7-AD3D-6796E197FA74}"/>
              </a:ext>
            </a:extLst>
          </p:cNvPr>
          <p:cNvSpPr txBox="1">
            <a:spLocks/>
          </p:cNvSpPr>
          <p:nvPr/>
        </p:nvSpPr>
        <p:spPr>
          <a:xfrm>
            <a:off x="6150542" y="1417240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</a:t>
            </a:r>
          </a:p>
        </p:txBody>
      </p:sp>
      <p:pic>
        <p:nvPicPr>
          <p:cNvPr id="37" name="Google Shape;380;p62">
            <a:extLst>
              <a:ext uri="{FF2B5EF4-FFF2-40B4-BE49-F238E27FC236}">
                <a16:creationId xmlns:a16="http://schemas.microsoft.com/office/drawing/2014/main" id="{E43C8143-4ED1-4027-9D11-0003E0AD52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2225413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3;p62">
            <a:extLst>
              <a:ext uri="{FF2B5EF4-FFF2-40B4-BE49-F238E27FC236}">
                <a16:creationId xmlns:a16="http://schemas.microsoft.com/office/drawing/2014/main" id="{37074AFA-472B-4228-8993-259E82C7E354}"/>
              </a:ext>
            </a:extLst>
          </p:cNvPr>
          <p:cNvSpPr txBox="1">
            <a:spLocks/>
          </p:cNvSpPr>
          <p:nvPr/>
        </p:nvSpPr>
        <p:spPr>
          <a:xfrm>
            <a:off x="6150544" y="2312879"/>
            <a:ext cx="1819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ko-KR" altLang="en-US" sz="1800" dirty="0" err="1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김인표</a:t>
            </a:r>
            <a:endParaRPr lang="ko-KR" altLang="en-US" sz="18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9" name="Google Shape;384;p62">
            <a:extLst>
              <a:ext uri="{FF2B5EF4-FFF2-40B4-BE49-F238E27FC236}">
                <a16:creationId xmlns:a16="http://schemas.microsoft.com/office/drawing/2014/main" id="{7E4E81A6-E6F2-41C7-904C-3650DE2A8ECF}"/>
              </a:ext>
            </a:extLst>
          </p:cNvPr>
          <p:cNvSpPr txBox="1">
            <a:spLocks/>
          </p:cNvSpPr>
          <p:nvPr/>
        </p:nvSpPr>
        <p:spPr>
          <a:xfrm>
            <a:off x="6150542" y="2789631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en-US" altLang="ko-KR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Front-end</a:t>
            </a:r>
            <a:endParaRPr lang="ko-KR" altLang="en-US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0" name="Google Shape;380;p62">
            <a:extLst>
              <a:ext uri="{FF2B5EF4-FFF2-40B4-BE49-F238E27FC236}">
                <a16:creationId xmlns:a16="http://schemas.microsoft.com/office/drawing/2014/main" id="{9FB03558-3BBE-4E3C-9FAE-E1E0EE032A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3597804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83;p62">
            <a:extLst>
              <a:ext uri="{FF2B5EF4-FFF2-40B4-BE49-F238E27FC236}">
                <a16:creationId xmlns:a16="http://schemas.microsoft.com/office/drawing/2014/main" id="{E9316EF7-B2BE-4DC8-B16C-306A42CB81D7}"/>
              </a:ext>
            </a:extLst>
          </p:cNvPr>
          <p:cNvSpPr txBox="1">
            <a:spLocks/>
          </p:cNvSpPr>
          <p:nvPr/>
        </p:nvSpPr>
        <p:spPr>
          <a:xfrm>
            <a:off x="6150544" y="3685270"/>
            <a:ext cx="1819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김인환</a:t>
            </a:r>
            <a:endParaRPr lang="ko-KR" altLang="en-US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2" name="Google Shape;384;p62">
            <a:extLst>
              <a:ext uri="{FF2B5EF4-FFF2-40B4-BE49-F238E27FC236}">
                <a16:creationId xmlns:a16="http://schemas.microsoft.com/office/drawing/2014/main" id="{AC725E49-6543-4F7B-B13B-7152231E0670}"/>
              </a:ext>
            </a:extLst>
          </p:cNvPr>
          <p:cNvSpPr txBox="1">
            <a:spLocks/>
          </p:cNvSpPr>
          <p:nvPr/>
        </p:nvSpPr>
        <p:spPr>
          <a:xfrm>
            <a:off x="6150542" y="4162022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en-US" altLang="ko-KR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Back-end</a:t>
            </a:r>
            <a:endParaRPr lang="ko-KR" altLang="en-US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036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31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발전 및 사업화 가능성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22766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1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NFT</a:t>
            </a:r>
            <a:br>
              <a:rPr lang="en" dirty="0">
                <a:solidFill>
                  <a:schemeClr val="accent4"/>
                </a:solidFill>
              </a:rPr>
            </a:br>
            <a:r>
              <a:rPr lang="en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대체 불가능 토큰</a:t>
            </a:r>
            <a:r>
              <a:rPr lang="en-US" altLang="ko-KR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24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85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96A67342-9F9F-4F7E-887F-B52429292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t="693" r="2876" b="912"/>
          <a:stretch/>
        </p:blipFill>
        <p:spPr>
          <a:xfrm>
            <a:off x="4179002" y="2137149"/>
            <a:ext cx="4932224" cy="2325585"/>
          </a:xfrm>
          <a:prstGeom prst="rect">
            <a:avLst/>
          </a:prstGeom>
        </p:spPr>
      </p:pic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NFT</a:t>
            </a: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FCA2D-E2A9-47EA-819C-7A85ECE67DB5}"/>
              </a:ext>
            </a:extLst>
          </p:cNvPr>
          <p:cNvSpPr txBox="1"/>
          <p:nvPr/>
        </p:nvSpPr>
        <p:spPr>
          <a:xfrm>
            <a:off x="5445829" y="4745567"/>
            <a:ext cx="3513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KSA(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한국인터넷진흥원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NFT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기술의 이해와 활용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한계점 분석 中</a:t>
            </a:r>
          </a:p>
        </p:txBody>
      </p:sp>
    </p:spTree>
    <p:extLst>
      <p:ext uri="{BB962C8B-B14F-4D97-AF65-F5344CB8AC3E}">
        <p14:creationId xmlns:p14="http://schemas.microsoft.com/office/powerpoint/2010/main" val="155783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148EF3-0150-4498-A007-95C65EE3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t="18899" r="29676" b="13791"/>
          <a:stretch/>
        </p:blipFill>
        <p:spPr>
          <a:xfrm>
            <a:off x="4233703" y="791097"/>
            <a:ext cx="3653367" cy="3458633"/>
          </a:xfrm>
          <a:prstGeom prst="rect">
            <a:avLst/>
          </a:prstGeom>
        </p:spPr>
      </p:pic>
      <p:sp>
        <p:nvSpPr>
          <p:cNvPr id="7" name="Google Shape;593;p77">
            <a:extLst>
              <a:ext uri="{FF2B5EF4-FFF2-40B4-BE49-F238E27FC236}">
                <a16:creationId xmlns:a16="http://schemas.microsoft.com/office/drawing/2014/main" id="{B06E02ED-F350-43F2-B5FC-DDFE0EE328E4}"/>
              </a:ext>
            </a:extLst>
          </p:cNvPr>
          <p:cNvSpPr txBox="1"/>
          <p:nvPr/>
        </p:nvSpPr>
        <p:spPr>
          <a:xfrm>
            <a:off x="235961" y="2520414"/>
            <a:ext cx="3253409" cy="76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“EVERYDAYS: THE FIRST 5000 DAYS”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Christie’s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경매 사이트</a:t>
            </a: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한화 </a:t>
            </a: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825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억</a:t>
            </a: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</p:txBody>
      </p:sp>
      <p:pic>
        <p:nvPicPr>
          <p:cNvPr id="10" name="Google Shape;591;p77">
            <a:extLst>
              <a:ext uri="{FF2B5EF4-FFF2-40B4-BE49-F238E27FC236}">
                <a16:creationId xmlns:a16="http://schemas.microsoft.com/office/drawing/2014/main" id="{20D65190-FFD0-40B4-BB4B-945AB4BD4D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16" y="1940792"/>
            <a:ext cx="2365699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92;p77">
            <a:extLst>
              <a:ext uri="{FF2B5EF4-FFF2-40B4-BE49-F238E27FC236}">
                <a16:creationId xmlns:a16="http://schemas.microsoft.com/office/drawing/2014/main" id="{34D7DB3B-2568-472E-B9A8-E84579344935}"/>
              </a:ext>
            </a:extLst>
          </p:cNvPr>
          <p:cNvSpPr txBox="1"/>
          <p:nvPr/>
        </p:nvSpPr>
        <p:spPr>
          <a:xfrm>
            <a:off x="875066" y="2029453"/>
            <a:ext cx="1975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NFT </a:t>
            </a:r>
            <a:r>
              <a:rPr lang="ko-KR" altLang="en-US" sz="2000" b="1" dirty="0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rPr>
              <a:t>경매 사례</a:t>
            </a:r>
            <a:endParaRPr sz="2000" b="1" dirty="0">
              <a:solidFill>
                <a:schemeClr val="lt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8531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1D8752-E7EE-4BB1-BC20-70B90108DC17}"/>
              </a:ext>
            </a:extLst>
          </p:cNvPr>
          <p:cNvGrpSpPr/>
          <p:nvPr/>
        </p:nvGrpSpPr>
        <p:grpSpPr>
          <a:xfrm>
            <a:off x="717916" y="1940792"/>
            <a:ext cx="2365699" cy="1341415"/>
            <a:chOff x="929583" y="1883450"/>
            <a:chExt cx="2365699" cy="1341415"/>
          </a:xfrm>
        </p:grpSpPr>
        <p:pic>
          <p:nvPicPr>
            <p:cNvPr id="591" name="Google Shape;59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583" y="1883450"/>
              <a:ext cx="2365699" cy="49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77"/>
            <p:cNvSpPr txBox="1"/>
            <p:nvPr/>
          </p:nvSpPr>
          <p:spPr>
            <a:xfrm>
              <a:off x="1086733" y="1972111"/>
              <a:ext cx="19752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metakongz</a:t>
              </a:r>
              <a:endParaRPr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93" name="Google Shape;593;p77"/>
            <p:cNvSpPr txBox="1"/>
            <p:nvPr/>
          </p:nvSpPr>
          <p:spPr>
            <a:xfrm>
              <a:off x="1086733" y="2463072"/>
              <a:ext cx="1975200" cy="761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클레이튼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 기반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P2E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트레이딩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NFT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카드게임 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‘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실타래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＇</a:t>
              </a:r>
              <a:endParaRPr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0168F58-D74D-4725-8173-006464F20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8" y="358140"/>
            <a:ext cx="3323197" cy="4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1D8752-E7EE-4BB1-BC20-70B90108DC17}"/>
              </a:ext>
            </a:extLst>
          </p:cNvPr>
          <p:cNvGrpSpPr/>
          <p:nvPr/>
        </p:nvGrpSpPr>
        <p:grpSpPr>
          <a:xfrm>
            <a:off x="717916" y="1940792"/>
            <a:ext cx="2365699" cy="1341415"/>
            <a:chOff x="929583" y="1883450"/>
            <a:chExt cx="2365699" cy="1341415"/>
          </a:xfrm>
        </p:grpSpPr>
        <p:pic>
          <p:nvPicPr>
            <p:cNvPr id="591" name="Google Shape;59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583" y="1883450"/>
              <a:ext cx="2365699" cy="49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77"/>
            <p:cNvSpPr txBox="1"/>
            <p:nvPr/>
          </p:nvSpPr>
          <p:spPr>
            <a:xfrm>
              <a:off x="1086733" y="1972111"/>
              <a:ext cx="19752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NFT </a:t>
              </a:r>
              <a:r>
                <a:rPr lang="ko-KR" altLang="en-US" sz="2000" b="1" dirty="0">
                  <a:solidFill>
                    <a:schemeClr val="lt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비용</a:t>
              </a:r>
              <a:r>
                <a:rPr lang="en-US" altLang="ko-KR" sz="2000" b="1" dirty="0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?</a:t>
              </a:r>
              <a:endParaRPr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93" name="Google Shape;593;p77"/>
            <p:cNvSpPr txBox="1"/>
            <p:nvPr/>
          </p:nvSpPr>
          <p:spPr>
            <a:xfrm>
              <a:off x="1086733" y="2463072"/>
              <a:ext cx="1975200" cy="761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한도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100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만 건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일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비용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120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만원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월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최대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0.4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원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개</a:t>
              </a:r>
              <a:endParaRPr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49D8D6-3C26-470A-A711-56E911D3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74" y="534980"/>
            <a:ext cx="4513510" cy="397086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73F43F-E112-4C01-998E-2E9E312FA796}"/>
              </a:ext>
            </a:extLst>
          </p:cNvPr>
          <p:cNvSpPr/>
          <p:nvPr/>
        </p:nvSpPr>
        <p:spPr>
          <a:xfrm>
            <a:off x="7239000" y="2607733"/>
            <a:ext cx="867833" cy="75776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6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NFT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도입 기대효과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거래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R &amp; D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7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4657099" y="1199100"/>
            <a:ext cx="4101667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Metaverse</a:t>
            </a:r>
            <a:br>
              <a:rPr lang="en" dirty="0">
                <a:solidFill>
                  <a:schemeClr val="accent4"/>
                </a:solidFill>
              </a:rPr>
            </a:br>
            <a:r>
              <a:rPr lang="en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가상 세계</a:t>
            </a:r>
            <a:r>
              <a:rPr lang="en-US" altLang="ko-KR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24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02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Metaverse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CB9AE-8241-4418-BC7F-1A542F49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5"/>
          <a:stretch/>
        </p:blipFill>
        <p:spPr>
          <a:xfrm>
            <a:off x="2882851" y="1615440"/>
            <a:ext cx="6261149" cy="251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AA50D-6B71-42D4-B258-7113643E25E9}"/>
              </a:ext>
            </a:extLst>
          </p:cNvPr>
          <p:cNvSpPr txBox="1"/>
          <p:nvPr/>
        </p:nvSpPr>
        <p:spPr>
          <a:xfrm>
            <a:off x="5445829" y="4745567"/>
            <a:ext cx="3513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Medium.com .</a:t>
            </a:r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Bosung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Park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「메타버스와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디지털휴먼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」中</a:t>
            </a:r>
          </a:p>
        </p:txBody>
      </p:sp>
    </p:spTree>
    <p:extLst>
      <p:ext uri="{BB962C8B-B14F-4D97-AF65-F5344CB8AC3E}">
        <p14:creationId xmlns:p14="http://schemas.microsoft.com/office/powerpoint/2010/main" val="1848906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9" y="1545128"/>
            <a:ext cx="2973551" cy="9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7"/>
          <p:cNvSpPr txBox="1"/>
          <p:nvPr/>
        </p:nvSpPr>
        <p:spPr>
          <a:xfrm>
            <a:off x="875066" y="2029453"/>
            <a:ext cx="1975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URBAN BREAK 2021</a:t>
            </a:r>
            <a:endParaRPr sz="20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93" name="Google Shape;593;p77"/>
          <p:cNvSpPr txBox="1"/>
          <p:nvPr/>
        </p:nvSpPr>
        <p:spPr>
          <a:xfrm>
            <a:off x="873773" y="2513778"/>
            <a:ext cx="2185634" cy="76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SK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텔레콤 메타버스 서비스 </a:t>
            </a:r>
            <a:r>
              <a:rPr lang="en-US" altLang="ko-KR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ifland</a:t>
            </a:r>
            <a:endParaRPr dirty="0">
              <a:solidFill>
                <a:schemeClr val="accent4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  <a:sym typeface="Red Hat Display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7DD63C-9F8C-4EAA-ACB5-5D6A5EDBDE33}"/>
              </a:ext>
            </a:extLst>
          </p:cNvPr>
          <p:cNvGrpSpPr/>
          <p:nvPr/>
        </p:nvGrpSpPr>
        <p:grpSpPr>
          <a:xfrm>
            <a:off x="4786548" y="685986"/>
            <a:ext cx="3482386" cy="3771528"/>
            <a:chOff x="4419598" y="725046"/>
            <a:chExt cx="3482386" cy="3771528"/>
          </a:xfrm>
        </p:grpSpPr>
        <p:pic>
          <p:nvPicPr>
            <p:cNvPr id="7" name="그림 6" descr="텍스트, 실내, 바닥, 목재이(가) 표시된 사진&#10;&#10;자동 생성된 설명">
              <a:extLst>
                <a:ext uri="{FF2B5EF4-FFF2-40B4-BE49-F238E27FC236}">
                  <a16:creationId xmlns:a16="http://schemas.microsoft.com/office/drawing/2014/main" id="{BB590910-BD89-4725-86F5-B3451AF8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598" y="725046"/>
              <a:ext cx="3482385" cy="1806487"/>
            </a:xfrm>
            <a:prstGeom prst="rect">
              <a:avLst/>
            </a:prstGeom>
          </p:spPr>
        </p:pic>
        <p:pic>
          <p:nvPicPr>
            <p:cNvPr id="9" name="그림 8" descr="텍스트, 실내, 목재이(가) 표시된 사진&#10;&#10;자동 생성된 설명">
              <a:extLst>
                <a:ext uri="{FF2B5EF4-FFF2-40B4-BE49-F238E27FC236}">
                  <a16:creationId xmlns:a16="http://schemas.microsoft.com/office/drawing/2014/main" id="{2FCBDA73-0C75-4E33-8CA1-423E0CF5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599" y="2690087"/>
              <a:ext cx="3482385" cy="1806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46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977900" y="2053950"/>
            <a:ext cx="2313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목차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75" y="629259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3750339"/>
            <a:ext cx="777150" cy="79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4726275" y="27060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16795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>
            <a:spLocks noGrp="1"/>
          </p:cNvSpPr>
          <p:nvPr>
            <p:ph type="subTitle" idx="1"/>
          </p:nvPr>
        </p:nvSpPr>
        <p:spPr>
          <a:xfrm>
            <a:off x="5809649" y="762601"/>
            <a:ext cx="1874400" cy="535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들어가며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3" name="Google Shape;173;p36"/>
          <p:cNvSpPr txBox="1">
            <a:spLocks noGrp="1"/>
          </p:cNvSpPr>
          <p:nvPr>
            <p:ph type="title" idx="2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 idx="4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 idx="5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6"/>
          <p:cNvSpPr txBox="1">
            <a:spLocks noGrp="1"/>
          </p:cNvSpPr>
          <p:nvPr>
            <p:ph type="title" idx="6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7"/>
          </p:nvPr>
        </p:nvSpPr>
        <p:spPr>
          <a:xfrm>
            <a:off x="5809649" y="1810016"/>
            <a:ext cx="1874400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개발과정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9"/>
          </p:nvPr>
        </p:nvSpPr>
        <p:spPr>
          <a:xfrm>
            <a:off x="5809649" y="2834416"/>
            <a:ext cx="2767084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발전 및 사업화 가능성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14"/>
          </p:nvPr>
        </p:nvSpPr>
        <p:spPr>
          <a:xfrm>
            <a:off x="5809650" y="3880766"/>
            <a:ext cx="1874400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맺으며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Metaverse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도입 기대효과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장벽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기회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A2B61-43ED-4849-A16D-B948361C2841}"/>
              </a:ext>
            </a:extLst>
          </p:cNvPr>
          <p:cNvGrpSpPr/>
          <p:nvPr/>
        </p:nvGrpSpPr>
        <p:grpSpPr>
          <a:xfrm>
            <a:off x="751280" y="1713396"/>
            <a:ext cx="7641440" cy="2520000"/>
            <a:chOff x="789460" y="1713396"/>
            <a:chExt cx="7641440" cy="2520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4CE25A-5E88-410C-B7BE-80F3DF06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1" r="28779" b="1922"/>
            <a:stretch/>
          </p:blipFill>
          <p:spPr>
            <a:xfrm>
              <a:off x="789460" y="1713396"/>
              <a:ext cx="3436309" cy="252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4DB41-21E5-47E6-B498-81E77B42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6" r="29174" b="1922"/>
            <a:stretch/>
          </p:blipFill>
          <p:spPr>
            <a:xfrm>
              <a:off x="5014702" y="1713396"/>
              <a:ext cx="3416198" cy="2520000"/>
            </a:xfrm>
            <a:prstGeom prst="rect">
              <a:avLst/>
            </a:prstGeom>
          </p:spPr>
        </p:pic>
      </p:grpSp>
      <p:sp>
        <p:nvSpPr>
          <p:cNvPr id="21" name="Google Shape;243;p46">
            <a:extLst>
              <a:ext uri="{FF2B5EF4-FFF2-40B4-BE49-F238E27FC236}">
                <a16:creationId xmlns:a16="http://schemas.microsoft.com/office/drawing/2014/main" id="{A3872BE7-47E4-4572-B83D-3E206D5902A5}"/>
              </a:ext>
            </a:extLst>
          </p:cNvPr>
          <p:cNvSpPr txBox="1">
            <a:spLocks/>
          </p:cNvSpPr>
          <p:nvPr/>
        </p:nvSpPr>
        <p:spPr>
          <a:xfrm>
            <a:off x="713100" y="6285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MS, </a:t>
            </a:r>
            <a:r>
              <a:rPr lang="ko-KR" altLang="en-US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액티비전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블리자드 </a:t>
            </a: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82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조원에 전격 인수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38A59-A4FF-41E7-95BD-7BBD4DA4B5D5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Youtube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『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슈카월드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』 MS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블리자드 전격 인수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‘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메타버스 너만 오면 고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＇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4923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4F907E-FC05-4C05-B18D-5ABA5B5D48C5}"/>
              </a:ext>
            </a:extLst>
          </p:cNvPr>
          <p:cNvGrpSpPr/>
          <p:nvPr/>
        </p:nvGrpSpPr>
        <p:grpSpPr>
          <a:xfrm>
            <a:off x="713100" y="1713396"/>
            <a:ext cx="7644780" cy="2520000"/>
            <a:chOff x="713100" y="1641950"/>
            <a:chExt cx="7644780" cy="252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E9D14C-7A46-4F9D-8894-6C7E93B16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0" r="28779" b="1922"/>
            <a:stretch/>
          </p:blipFill>
          <p:spPr>
            <a:xfrm>
              <a:off x="4921571" y="1641950"/>
              <a:ext cx="3436309" cy="252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1745ED-DA9E-4E7F-ADAA-8189BBC8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28" r="30127" b="1922"/>
            <a:stretch/>
          </p:blipFill>
          <p:spPr>
            <a:xfrm>
              <a:off x="713100" y="1641950"/>
              <a:ext cx="3366044" cy="2520000"/>
            </a:xfrm>
            <a:prstGeom prst="rect">
              <a:avLst/>
            </a:prstGeom>
          </p:spPr>
        </p:pic>
      </p:grpSp>
      <p:sp>
        <p:nvSpPr>
          <p:cNvPr id="8" name="Google Shape;243;p46">
            <a:extLst>
              <a:ext uri="{FF2B5EF4-FFF2-40B4-BE49-F238E27FC236}">
                <a16:creationId xmlns:a16="http://schemas.microsoft.com/office/drawing/2014/main" id="{8ED60B8A-1BD6-4C24-8C9B-378BFCECC650}"/>
              </a:ext>
            </a:extLst>
          </p:cNvPr>
          <p:cNvSpPr txBox="1">
            <a:spLocks/>
          </p:cNvSpPr>
          <p:nvPr/>
        </p:nvSpPr>
        <p:spPr>
          <a:xfrm>
            <a:off x="713100" y="6285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향후 문화 컨텐츠의 중요성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36207-17B2-4457-AC87-221BD1E84A67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Youtube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『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슈카월드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』 MS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블리자드 전격 인수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‘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메타버스 너만 오면 고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＇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6014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99405D-D6BF-4B22-8505-D631440DD92E}"/>
              </a:ext>
            </a:extLst>
          </p:cNvPr>
          <p:cNvGrpSpPr/>
          <p:nvPr/>
        </p:nvGrpSpPr>
        <p:grpSpPr>
          <a:xfrm>
            <a:off x="1514334" y="1970908"/>
            <a:ext cx="6115331" cy="1572392"/>
            <a:chOff x="3507502" y="1185917"/>
            <a:chExt cx="2084099" cy="1960000"/>
          </a:xfrm>
        </p:grpSpPr>
        <p:sp>
          <p:nvSpPr>
            <p:cNvPr id="7" name="Google Shape;7823;p103">
              <a:extLst>
                <a:ext uri="{FF2B5EF4-FFF2-40B4-BE49-F238E27FC236}">
                  <a16:creationId xmlns:a16="http://schemas.microsoft.com/office/drawing/2014/main" id="{12DFF501-4332-47D3-97BC-6F4069EE72AE}"/>
                </a:ext>
              </a:extLst>
            </p:cNvPr>
            <p:cNvSpPr/>
            <p:nvPr/>
          </p:nvSpPr>
          <p:spPr>
            <a:xfrm>
              <a:off x="3507502" y="1185917"/>
              <a:ext cx="1136952" cy="1960000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824;p103">
              <a:extLst>
                <a:ext uri="{FF2B5EF4-FFF2-40B4-BE49-F238E27FC236}">
                  <a16:creationId xmlns:a16="http://schemas.microsoft.com/office/drawing/2014/main" id="{70BE6D02-BE42-4BDC-9621-04C23EE4CA34}"/>
                </a:ext>
              </a:extLst>
            </p:cNvPr>
            <p:cNvSpPr/>
            <p:nvPr/>
          </p:nvSpPr>
          <p:spPr>
            <a:xfrm>
              <a:off x="4454113" y="1185917"/>
              <a:ext cx="1137488" cy="1960000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E1BE03-0F64-4890-BE94-A7EC81A3C2AD}"/>
              </a:ext>
            </a:extLst>
          </p:cNvPr>
          <p:cNvSpPr txBox="1"/>
          <p:nvPr/>
        </p:nvSpPr>
        <p:spPr>
          <a:xfrm>
            <a:off x="2147495" y="2166095"/>
            <a:ext cx="2111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배분과 관리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통제의 관점</a:t>
            </a: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 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작품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’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중심 지원</a:t>
            </a: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결과 발표에 한정된 지원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097A4-69AA-4C01-8D1E-27CFE4101633}"/>
              </a:ext>
            </a:extLst>
          </p:cNvPr>
          <p:cNvSpPr txBox="1"/>
          <p:nvPr/>
        </p:nvSpPr>
        <p:spPr>
          <a:xfrm>
            <a:off x="4989295" y="2166094"/>
            <a:ext cx="2111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 현장의 파트너로</a:t>
            </a: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“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예술인</a:t>
            </a:r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중심 지원</a:t>
            </a: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“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생태적 창작환경</a:t>
            </a:r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지원</a:t>
            </a:r>
          </a:p>
        </p:txBody>
      </p:sp>
      <p:sp>
        <p:nvSpPr>
          <p:cNvPr id="14" name="Google Shape;220;p42">
            <a:extLst>
              <a:ext uri="{FF2B5EF4-FFF2-40B4-BE49-F238E27FC236}">
                <a16:creationId xmlns:a16="http://schemas.microsoft.com/office/drawing/2014/main" id="{A4C9C32E-823C-490D-BF8F-0C946D7979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8450" y="921761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정책 기조의 변화</a:t>
            </a:r>
            <a:endParaRPr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9F572-80D9-4647-A0CE-82CA93DBB820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서울문화재단 서울시 청년예술인 실태 및 지원사업 혁신방안 연구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(2019)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4070913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맺으며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0" name="Google Shape;220;p42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Hustar Demo-day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후기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5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목적성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한정된 자원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D0DF19-0D48-4B7C-B4D8-E5A776C50824}"/>
              </a:ext>
            </a:extLst>
          </p:cNvPr>
          <p:cNvGrpSpPr/>
          <p:nvPr/>
        </p:nvGrpSpPr>
        <p:grpSpPr>
          <a:xfrm>
            <a:off x="1922324" y="2049024"/>
            <a:ext cx="5480775" cy="984247"/>
            <a:chOff x="1922324" y="2049024"/>
            <a:chExt cx="5480775" cy="984247"/>
          </a:xfrm>
        </p:grpSpPr>
        <p:pic>
          <p:nvPicPr>
            <p:cNvPr id="16" name="Google Shape;245;p46">
              <a:extLst>
                <a:ext uri="{FF2B5EF4-FFF2-40B4-BE49-F238E27FC236}">
                  <a16:creationId xmlns:a16="http://schemas.microsoft.com/office/drawing/2014/main" id="{9F5D655A-1013-4061-B8F8-60B02BFB5AF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2324" y="2053346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45;p46">
              <a:extLst>
                <a:ext uri="{FF2B5EF4-FFF2-40B4-BE49-F238E27FC236}">
                  <a16:creationId xmlns:a16="http://schemas.microsoft.com/office/drawing/2014/main" id="{13556314-AD4E-43D0-B362-9C4DA493467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8760" y="2049024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45;p46">
              <a:extLst>
                <a:ext uri="{FF2B5EF4-FFF2-40B4-BE49-F238E27FC236}">
                  <a16:creationId xmlns:a16="http://schemas.microsoft.com/office/drawing/2014/main" id="{C3AA3452-CD75-4ADD-AF93-B9A127B5C05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6552" y="2049024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그래픽 11" descr="닫기 단색으로 채워진">
            <a:extLst>
              <a:ext uri="{FF2B5EF4-FFF2-40B4-BE49-F238E27FC236}">
                <a16:creationId xmlns:a16="http://schemas.microsoft.com/office/drawing/2014/main" id="{22CA275D-6E77-4EE2-847A-1FA1010A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835" y="2294003"/>
            <a:ext cx="489961" cy="489961"/>
          </a:xfrm>
          <a:prstGeom prst="rect">
            <a:avLst/>
          </a:prstGeom>
        </p:spPr>
      </p:pic>
      <p:pic>
        <p:nvPicPr>
          <p:cNvPr id="22" name="그래픽 21" descr="닫기 단색으로 채워진">
            <a:extLst>
              <a:ext uri="{FF2B5EF4-FFF2-40B4-BE49-F238E27FC236}">
                <a16:creationId xmlns:a16="http://schemas.microsoft.com/office/drawing/2014/main" id="{B0E30870-A4A6-4C6F-A870-416E5EA71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9056" y="2294003"/>
            <a:ext cx="489961" cy="489961"/>
          </a:xfrm>
          <a:prstGeom prst="rect">
            <a:avLst/>
          </a:prstGeom>
        </p:spPr>
      </p:pic>
      <p:sp>
        <p:nvSpPr>
          <p:cNvPr id="23" name="Google Shape;250;p46">
            <a:extLst>
              <a:ext uri="{FF2B5EF4-FFF2-40B4-BE49-F238E27FC236}">
                <a16:creationId xmlns:a16="http://schemas.microsoft.com/office/drawing/2014/main" id="{5EC372F2-3CB7-42A1-A024-8C86E641B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6812" y="2333004"/>
            <a:ext cx="747569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Google Shape;250;p46">
            <a:extLst>
              <a:ext uri="{FF2B5EF4-FFF2-40B4-BE49-F238E27FC236}">
                <a16:creationId xmlns:a16="http://schemas.microsoft.com/office/drawing/2014/main" id="{C0953410-F599-4E65-A32E-8CC59299306D}"/>
              </a:ext>
            </a:extLst>
          </p:cNvPr>
          <p:cNvSpPr txBox="1">
            <a:spLocks/>
          </p:cNvSpPr>
          <p:nvPr/>
        </p:nvSpPr>
        <p:spPr>
          <a:xfrm>
            <a:off x="4124974" y="2363364"/>
            <a:ext cx="100411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lt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Front</a:t>
            </a:r>
            <a:endParaRPr lang="ko-KR" altLang="en-US" dirty="0">
              <a:solidFill>
                <a:schemeClr val="lt1"/>
              </a:solidFill>
              <a:latin typeface="Red Hat Display" panose="020B0600000101010101" charset="0"/>
              <a:ea typeface="나눔바른고딕OTF" panose="02020603020101020101" pitchFamily="18" charset="-127"/>
              <a:cs typeface="Red Hat Display" panose="020B0600000101010101" charset="0"/>
            </a:endParaRPr>
          </a:p>
        </p:txBody>
      </p:sp>
      <p:sp>
        <p:nvSpPr>
          <p:cNvPr id="25" name="Google Shape;250;p46">
            <a:extLst>
              <a:ext uri="{FF2B5EF4-FFF2-40B4-BE49-F238E27FC236}">
                <a16:creationId xmlns:a16="http://schemas.microsoft.com/office/drawing/2014/main" id="{1AEB7E35-E2C7-448A-8002-236485033B94}"/>
              </a:ext>
            </a:extLst>
          </p:cNvPr>
          <p:cNvSpPr txBox="1">
            <a:spLocks/>
          </p:cNvSpPr>
          <p:nvPr/>
        </p:nvSpPr>
        <p:spPr>
          <a:xfrm>
            <a:off x="6422766" y="2356197"/>
            <a:ext cx="100411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lt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Back</a:t>
            </a:r>
            <a:endParaRPr lang="ko-KR" altLang="en-US" dirty="0">
              <a:solidFill>
                <a:schemeClr val="lt1"/>
              </a:solidFill>
              <a:latin typeface="Red Hat Display" panose="020B0600000101010101" charset="0"/>
              <a:ea typeface="나눔바른고딕OTF" panose="02020603020101020101" pitchFamily="18" charset="-127"/>
              <a:cs typeface="Red Hat Display" panose="020B0600000101010101" charset="0"/>
            </a:endParaRPr>
          </a:p>
        </p:txBody>
      </p:sp>
      <p:pic>
        <p:nvPicPr>
          <p:cNvPr id="31" name="Google Shape;591;p77">
            <a:extLst>
              <a:ext uri="{FF2B5EF4-FFF2-40B4-BE49-F238E27FC236}">
                <a16:creationId xmlns:a16="http://schemas.microsoft.com/office/drawing/2014/main" id="{57EAD4F5-8CE3-4E57-94D4-FAD3FAB432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48" y="347095"/>
            <a:ext cx="2973551" cy="7535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92;p77">
            <a:extLst>
              <a:ext uri="{FF2B5EF4-FFF2-40B4-BE49-F238E27FC236}">
                <a16:creationId xmlns:a16="http://schemas.microsoft.com/office/drawing/2014/main" id="{66F03D95-1E96-4E70-A60F-511D4EC5D3D0}"/>
              </a:ext>
            </a:extLst>
          </p:cNvPr>
          <p:cNvSpPr txBox="1"/>
          <p:nvPr/>
        </p:nvSpPr>
        <p:spPr>
          <a:xfrm>
            <a:off x="746299" y="558303"/>
            <a:ext cx="213257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</a:t>
            </a:r>
            <a:endParaRPr sz="20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71422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3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69" name="Google Shape;769;p93"/>
          <p:cNvSpPr txBox="1"/>
          <p:nvPr/>
        </p:nvSpPr>
        <p:spPr>
          <a:xfrm>
            <a:off x="5834950" y="532200"/>
            <a:ext cx="25887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Does anyone have any questions?</a:t>
            </a:r>
            <a:endParaRPr sz="20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70" name="Google Shape;770;p93"/>
          <p:cNvSpPr txBox="1"/>
          <p:nvPr/>
        </p:nvSpPr>
        <p:spPr>
          <a:xfrm>
            <a:off x="5834950" y="1361400"/>
            <a:ext cx="25887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youremail@freepik.com 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+91  620 421 838 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yourcompany.com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771" name="Google Shape;771;p93"/>
          <p:cNvGrpSpPr/>
          <p:nvPr/>
        </p:nvGrpSpPr>
        <p:grpSpPr>
          <a:xfrm>
            <a:off x="5922301" y="2373313"/>
            <a:ext cx="1513063" cy="437498"/>
            <a:chOff x="2263375" y="2447750"/>
            <a:chExt cx="1973475" cy="570625"/>
          </a:xfrm>
        </p:grpSpPr>
        <p:sp>
          <p:nvSpPr>
            <p:cNvPr id="772" name="Google Shape;772;p93"/>
            <p:cNvSpPr/>
            <p:nvPr/>
          </p:nvSpPr>
          <p:spPr>
            <a:xfrm>
              <a:off x="3812675" y="2617875"/>
              <a:ext cx="275650" cy="229650"/>
            </a:xfrm>
            <a:custGeom>
              <a:avLst/>
              <a:gdLst/>
              <a:ahLst/>
              <a:cxnLst/>
              <a:rect l="l" t="t" r="r" b="b"/>
              <a:pathLst>
                <a:path w="11026" h="9186" extrusionOk="0">
                  <a:moveTo>
                    <a:pt x="7566" y="480"/>
                  </a:moveTo>
                  <a:cubicBezTo>
                    <a:pt x="7832" y="480"/>
                    <a:pt x="8088" y="529"/>
                    <a:pt x="8335" y="625"/>
                  </a:cubicBezTo>
                  <a:cubicBezTo>
                    <a:pt x="8525" y="708"/>
                    <a:pt x="8704" y="816"/>
                    <a:pt x="8882" y="958"/>
                  </a:cubicBezTo>
                  <a:cubicBezTo>
                    <a:pt x="8894" y="994"/>
                    <a:pt x="8930" y="1018"/>
                    <a:pt x="8966" y="1066"/>
                  </a:cubicBezTo>
                  <a:cubicBezTo>
                    <a:pt x="9029" y="1138"/>
                    <a:pt x="9114" y="1169"/>
                    <a:pt x="9193" y="1169"/>
                  </a:cubicBezTo>
                  <a:cubicBezTo>
                    <a:pt x="9217" y="1169"/>
                    <a:pt x="9241" y="1166"/>
                    <a:pt x="9263" y="1161"/>
                  </a:cubicBezTo>
                  <a:cubicBezTo>
                    <a:pt x="9561" y="1078"/>
                    <a:pt x="9847" y="994"/>
                    <a:pt x="10120" y="875"/>
                  </a:cubicBezTo>
                  <a:lnTo>
                    <a:pt x="10120" y="875"/>
                  </a:lnTo>
                  <a:cubicBezTo>
                    <a:pt x="10085" y="923"/>
                    <a:pt x="10037" y="958"/>
                    <a:pt x="10013" y="1006"/>
                  </a:cubicBezTo>
                  <a:cubicBezTo>
                    <a:pt x="9739" y="1351"/>
                    <a:pt x="9644" y="1399"/>
                    <a:pt x="9620" y="1399"/>
                  </a:cubicBezTo>
                  <a:cubicBezTo>
                    <a:pt x="9501" y="1411"/>
                    <a:pt x="9430" y="1530"/>
                    <a:pt x="9442" y="1649"/>
                  </a:cubicBezTo>
                  <a:cubicBezTo>
                    <a:pt x="9464" y="1759"/>
                    <a:pt x="9568" y="1829"/>
                    <a:pt x="9678" y="1829"/>
                  </a:cubicBezTo>
                  <a:cubicBezTo>
                    <a:pt x="9686" y="1829"/>
                    <a:pt x="9695" y="1828"/>
                    <a:pt x="9704" y="1828"/>
                  </a:cubicBezTo>
                  <a:cubicBezTo>
                    <a:pt x="9894" y="1792"/>
                    <a:pt x="10085" y="1756"/>
                    <a:pt x="10251" y="1709"/>
                  </a:cubicBezTo>
                  <a:lnTo>
                    <a:pt x="10251" y="1709"/>
                  </a:lnTo>
                  <a:cubicBezTo>
                    <a:pt x="10085" y="1899"/>
                    <a:pt x="9918" y="2054"/>
                    <a:pt x="9739" y="2185"/>
                  </a:cubicBezTo>
                  <a:lnTo>
                    <a:pt x="9728" y="2197"/>
                  </a:lnTo>
                  <a:cubicBezTo>
                    <a:pt x="9668" y="2244"/>
                    <a:pt x="9537" y="2328"/>
                    <a:pt x="9537" y="2506"/>
                  </a:cubicBezTo>
                  <a:cubicBezTo>
                    <a:pt x="9537" y="4471"/>
                    <a:pt x="8989" y="6019"/>
                    <a:pt x="7882" y="7114"/>
                  </a:cubicBezTo>
                  <a:cubicBezTo>
                    <a:pt x="6800" y="8179"/>
                    <a:pt x="5295" y="8753"/>
                    <a:pt x="3703" y="8753"/>
                  </a:cubicBezTo>
                  <a:cubicBezTo>
                    <a:pt x="3106" y="8753"/>
                    <a:pt x="2497" y="8673"/>
                    <a:pt x="1893" y="8507"/>
                  </a:cubicBezTo>
                  <a:cubicBezTo>
                    <a:pt x="1608" y="8424"/>
                    <a:pt x="1310" y="8316"/>
                    <a:pt x="1024" y="8186"/>
                  </a:cubicBezTo>
                  <a:cubicBezTo>
                    <a:pt x="1441" y="8150"/>
                    <a:pt x="1858" y="8066"/>
                    <a:pt x="2215" y="7888"/>
                  </a:cubicBezTo>
                  <a:lnTo>
                    <a:pt x="2274" y="7864"/>
                  </a:lnTo>
                  <a:cubicBezTo>
                    <a:pt x="2762" y="7709"/>
                    <a:pt x="3286" y="7507"/>
                    <a:pt x="3513" y="7197"/>
                  </a:cubicBezTo>
                  <a:cubicBezTo>
                    <a:pt x="3524" y="7185"/>
                    <a:pt x="3536" y="7185"/>
                    <a:pt x="3536" y="7173"/>
                  </a:cubicBezTo>
                  <a:cubicBezTo>
                    <a:pt x="3584" y="7114"/>
                    <a:pt x="3596" y="7031"/>
                    <a:pt x="3572" y="6959"/>
                  </a:cubicBezTo>
                  <a:cubicBezTo>
                    <a:pt x="3536" y="6900"/>
                    <a:pt x="3477" y="6840"/>
                    <a:pt x="3405" y="6828"/>
                  </a:cubicBezTo>
                  <a:cubicBezTo>
                    <a:pt x="3346" y="6816"/>
                    <a:pt x="3286" y="6792"/>
                    <a:pt x="3239" y="6792"/>
                  </a:cubicBezTo>
                  <a:cubicBezTo>
                    <a:pt x="3215" y="6781"/>
                    <a:pt x="3191" y="6781"/>
                    <a:pt x="3167" y="6781"/>
                  </a:cubicBezTo>
                  <a:cubicBezTo>
                    <a:pt x="2584" y="6614"/>
                    <a:pt x="2024" y="6364"/>
                    <a:pt x="1691" y="5709"/>
                  </a:cubicBezTo>
                  <a:lnTo>
                    <a:pt x="1691" y="5709"/>
                  </a:lnTo>
                  <a:cubicBezTo>
                    <a:pt x="1750" y="5711"/>
                    <a:pt x="1803" y="5712"/>
                    <a:pt x="1851" y="5712"/>
                  </a:cubicBezTo>
                  <a:cubicBezTo>
                    <a:pt x="2075" y="5712"/>
                    <a:pt x="2195" y="5691"/>
                    <a:pt x="2322" y="5661"/>
                  </a:cubicBezTo>
                  <a:cubicBezTo>
                    <a:pt x="2417" y="5638"/>
                    <a:pt x="2500" y="5542"/>
                    <a:pt x="2500" y="5447"/>
                  </a:cubicBezTo>
                  <a:cubicBezTo>
                    <a:pt x="2500" y="5340"/>
                    <a:pt x="2417" y="5245"/>
                    <a:pt x="2322" y="5233"/>
                  </a:cubicBezTo>
                  <a:cubicBezTo>
                    <a:pt x="2239" y="5221"/>
                    <a:pt x="2167" y="5209"/>
                    <a:pt x="2084" y="5161"/>
                  </a:cubicBezTo>
                  <a:cubicBezTo>
                    <a:pt x="1441" y="4923"/>
                    <a:pt x="953" y="4292"/>
                    <a:pt x="846" y="3614"/>
                  </a:cubicBezTo>
                  <a:lnTo>
                    <a:pt x="846" y="3614"/>
                  </a:lnTo>
                  <a:cubicBezTo>
                    <a:pt x="1113" y="3713"/>
                    <a:pt x="1381" y="3762"/>
                    <a:pt x="1511" y="3762"/>
                  </a:cubicBezTo>
                  <a:cubicBezTo>
                    <a:pt x="1537" y="3762"/>
                    <a:pt x="1558" y="3760"/>
                    <a:pt x="1572" y="3756"/>
                  </a:cubicBezTo>
                  <a:cubicBezTo>
                    <a:pt x="1667" y="3745"/>
                    <a:pt x="1738" y="3685"/>
                    <a:pt x="1750" y="3602"/>
                  </a:cubicBezTo>
                  <a:cubicBezTo>
                    <a:pt x="1786" y="3518"/>
                    <a:pt x="1750" y="3435"/>
                    <a:pt x="1679" y="3375"/>
                  </a:cubicBezTo>
                  <a:cubicBezTo>
                    <a:pt x="1584" y="3316"/>
                    <a:pt x="1512" y="3244"/>
                    <a:pt x="1429" y="3149"/>
                  </a:cubicBezTo>
                  <a:cubicBezTo>
                    <a:pt x="917" y="2673"/>
                    <a:pt x="655" y="1697"/>
                    <a:pt x="976" y="994"/>
                  </a:cubicBezTo>
                  <a:lnTo>
                    <a:pt x="976" y="994"/>
                  </a:lnTo>
                  <a:cubicBezTo>
                    <a:pt x="2084" y="2173"/>
                    <a:pt x="3465" y="2852"/>
                    <a:pt x="5334" y="3137"/>
                  </a:cubicBezTo>
                  <a:cubicBezTo>
                    <a:pt x="5356" y="3140"/>
                    <a:pt x="5376" y="3141"/>
                    <a:pt x="5395" y="3141"/>
                  </a:cubicBezTo>
                  <a:cubicBezTo>
                    <a:pt x="5461" y="3141"/>
                    <a:pt x="5514" y="3124"/>
                    <a:pt x="5560" y="3078"/>
                  </a:cubicBezTo>
                  <a:cubicBezTo>
                    <a:pt x="5632" y="2983"/>
                    <a:pt x="5620" y="2887"/>
                    <a:pt x="5620" y="2840"/>
                  </a:cubicBezTo>
                  <a:cubicBezTo>
                    <a:pt x="5572" y="2530"/>
                    <a:pt x="5572" y="2256"/>
                    <a:pt x="5632" y="2018"/>
                  </a:cubicBezTo>
                  <a:cubicBezTo>
                    <a:pt x="5715" y="1732"/>
                    <a:pt x="5846" y="1470"/>
                    <a:pt x="6025" y="1244"/>
                  </a:cubicBezTo>
                  <a:cubicBezTo>
                    <a:pt x="6203" y="1018"/>
                    <a:pt x="6430" y="839"/>
                    <a:pt x="6680" y="708"/>
                  </a:cubicBezTo>
                  <a:cubicBezTo>
                    <a:pt x="6930" y="577"/>
                    <a:pt x="7203" y="506"/>
                    <a:pt x="7477" y="482"/>
                  </a:cubicBezTo>
                  <a:cubicBezTo>
                    <a:pt x="7507" y="481"/>
                    <a:pt x="7537" y="480"/>
                    <a:pt x="7566" y="480"/>
                  </a:cubicBezTo>
                  <a:close/>
                  <a:moveTo>
                    <a:pt x="7656" y="1"/>
                  </a:moveTo>
                  <a:cubicBezTo>
                    <a:pt x="7604" y="1"/>
                    <a:pt x="7553" y="3"/>
                    <a:pt x="7501" y="6"/>
                  </a:cubicBezTo>
                  <a:cubicBezTo>
                    <a:pt x="7156" y="42"/>
                    <a:pt x="6834" y="125"/>
                    <a:pt x="6513" y="292"/>
                  </a:cubicBezTo>
                  <a:cubicBezTo>
                    <a:pt x="6215" y="435"/>
                    <a:pt x="5941" y="661"/>
                    <a:pt x="5727" y="935"/>
                  </a:cubicBezTo>
                  <a:cubicBezTo>
                    <a:pt x="5501" y="1208"/>
                    <a:pt x="5346" y="1542"/>
                    <a:pt x="5251" y="1887"/>
                  </a:cubicBezTo>
                  <a:cubicBezTo>
                    <a:pt x="5191" y="2125"/>
                    <a:pt x="5179" y="2363"/>
                    <a:pt x="5191" y="2637"/>
                  </a:cubicBezTo>
                  <a:cubicBezTo>
                    <a:pt x="3477" y="2340"/>
                    <a:pt x="2203" y="1661"/>
                    <a:pt x="1203" y="530"/>
                  </a:cubicBezTo>
                  <a:cubicBezTo>
                    <a:pt x="1180" y="507"/>
                    <a:pt x="1093" y="410"/>
                    <a:pt x="973" y="410"/>
                  </a:cubicBezTo>
                  <a:cubicBezTo>
                    <a:pt x="966" y="410"/>
                    <a:pt x="960" y="410"/>
                    <a:pt x="953" y="411"/>
                  </a:cubicBezTo>
                  <a:cubicBezTo>
                    <a:pt x="857" y="423"/>
                    <a:pt x="786" y="470"/>
                    <a:pt x="726" y="554"/>
                  </a:cubicBezTo>
                  <a:cubicBezTo>
                    <a:pt x="229" y="1312"/>
                    <a:pt x="368" y="2399"/>
                    <a:pt x="838" y="3090"/>
                  </a:cubicBezTo>
                  <a:lnTo>
                    <a:pt x="838" y="3090"/>
                  </a:lnTo>
                  <a:cubicBezTo>
                    <a:pt x="836" y="3090"/>
                    <a:pt x="834" y="3090"/>
                    <a:pt x="834" y="3090"/>
                  </a:cubicBezTo>
                  <a:cubicBezTo>
                    <a:pt x="777" y="3056"/>
                    <a:pt x="724" y="3043"/>
                    <a:pt x="678" y="3043"/>
                  </a:cubicBezTo>
                  <a:cubicBezTo>
                    <a:pt x="627" y="3043"/>
                    <a:pt x="585" y="3059"/>
                    <a:pt x="560" y="3078"/>
                  </a:cubicBezTo>
                  <a:cubicBezTo>
                    <a:pt x="524" y="3090"/>
                    <a:pt x="429" y="3161"/>
                    <a:pt x="417" y="3316"/>
                  </a:cubicBezTo>
                  <a:cubicBezTo>
                    <a:pt x="417" y="3411"/>
                    <a:pt x="417" y="3506"/>
                    <a:pt x="429" y="3614"/>
                  </a:cubicBezTo>
                  <a:cubicBezTo>
                    <a:pt x="500" y="4268"/>
                    <a:pt x="881" y="4876"/>
                    <a:pt x="1381" y="5268"/>
                  </a:cubicBezTo>
                  <a:cubicBezTo>
                    <a:pt x="1310" y="5280"/>
                    <a:pt x="1262" y="5328"/>
                    <a:pt x="1250" y="5352"/>
                  </a:cubicBezTo>
                  <a:cubicBezTo>
                    <a:pt x="1215" y="5376"/>
                    <a:pt x="1155" y="5483"/>
                    <a:pt x="1215" y="5638"/>
                  </a:cubicBezTo>
                  <a:cubicBezTo>
                    <a:pt x="1560" y="6566"/>
                    <a:pt x="2250" y="6959"/>
                    <a:pt x="2905" y="7162"/>
                  </a:cubicBezTo>
                  <a:cubicBezTo>
                    <a:pt x="2667" y="7304"/>
                    <a:pt x="2346" y="7400"/>
                    <a:pt x="2191" y="7459"/>
                  </a:cubicBezTo>
                  <a:lnTo>
                    <a:pt x="2131" y="7483"/>
                  </a:lnTo>
                  <a:cubicBezTo>
                    <a:pt x="1682" y="7633"/>
                    <a:pt x="1218" y="7716"/>
                    <a:pt x="780" y="7716"/>
                  </a:cubicBezTo>
                  <a:cubicBezTo>
                    <a:pt x="661" y="7716"/>
                    <a:pt x="543" y="7710"/>
                    <a:pt x="429" y="7697"/>
                  </a:cubicBezTo>
                  <a:cubicBezTo>
                    <a:pt x="381" y="7692"/>
                    <a:pt x="338" y="7687"/>
                    <a:pt x="296" y="7687"/>
                  </a:cubicBezTo>
                  <a:cubicBezTo>
                    <a:pt x="245" y="7687"/>
                    <a:pt x="196" y="7695"/>
                    <a:pt x="143" y="7721"/>
                  </a:cubicBezTo>
                  <a:cubicBezTo>
                    <a:pt x="143" y="7733"/>
                    <a:pt x="131" y="7733"/>
                    <a:pt x="131" y="7733"/>
                  </a:cubicBezTo>
                  <a:cubicBezTo>
                    <a:pt x="60" y="7781"/>
                    <a:pt x="12" y="7852"/>
                    <a:pt x="12" y="7924"/>
                  </a:cubicBezTo>
                  <a:cubicBezTo>
                    <a:pt x="0" y="8055"/>
                    <a:pt x="107" y="8138"/>
                    <a:pt x="131" y="8162"/>
                  </a:cubicBezTo>
                  <a:lnTo>
                    <a:pt x="143" y="8186"/>
                  </a:lnTo>
                  <a:cubicBezTo>
                    <a:pt x="250" y="8257"/>
                    <a:pt x="369" y="8328"/>
                    <a:pt x="536" y="8424"/>
                  </a:cubicBezTo>
                  <a:cubicBezTo>
                    <a:pt x="941" y="8638"/>
                    <a:pt x="1369" y="8805"/>
                    <a:pt x="1786" y="8924"/>
                  </a:cubicBezTo>
                  <a:cubicBezTo>
                    <a:pt x="2429" y="9102"/>
                    <a:pt x="3084" y="9186"/>
                    <a:pt x="3715" y="9186"/>
                  </a:cubicBezTo>
                  <a:cubicBezTo>
                    <a:pt x="5429" y="9186"/>
                    <a:pt x="7049" y="8567"/>
                    <a:pt x="8215" y="7400"/>
                  </a:cubicBezTo>
                  <a:cubicBezTo>
                    <a:pt x="9382" y="6245"/>
                    <a:pt x="9990" y="4614"/>
                    <a:pt x="10001" y="2554"/>
                  </a:cubicBezTo>
                  <a:cubicBezTo>
                    <a:pt x="10013" y="2542"/>
                    <a:pt x="10025" y="2542"/>
                    <a:pt x="10037" y="2530"/>
                  </a:cubicBezTo>
                  <a:cubicBezTo>
                    <a:pt x="10359" y="2292"/>
                    <a:pt x="10632" y="2006"/>
                    <a:pt x="10930" y="1601"/>
                  </a:cubicBezTo>
                  <a:cubicBezTo>
                    <a:pt x="11025" y="1470"/>
                    <a:pt x="11025" y="1351"/>
                    <a:pt x="11025" y="1304"/>
                  </a:cubicBezTo>
                  <a:lnTo>
                    <a:pt x="10811" y="1304"/>
                  </a:lnTo>
                  <a:lnTo>
                    <a:pt x="11025" y="1292"/>
                  </a:lnTo>
                  <a:cubicBezTo>
                    <a:pt x="11025" y="1161"/>
                    <a:pt x="10954" y="1101"/>
                    <a:pt x="10918" y="1078"/>
                  </a:cubicBezTo>
                  <a:cubicBezTo>
                    <a:pt x="10882" y="1060"/>
                    <a:pt x="10841" y="1051"/>
                    <a:pt x="10799" y="1051"/>
                  </a:cubicBezTo>
                  <a:cubicBezTo>
                    <a:pt x="10757" y="1051"/>
                    <a:pt x="10716" y="1060"/>
                    <a:pt x="10680" y="1078"/>
                  </a:cubicBezTo>
                  <a:lnTo>
                    <a:pt x="10668" y="1078"/>
                  </a:lnTo>
                  <a:cubicBezTo>
                    <a:pt x="10609" y="1101"/>
                    <a:pt x="10549" y="1125"/>
                    <a:pt x="10478" y="1161"/>
                  </a:cubicBezTo>
                  <a:cubicBezTo>
                    <a:pt x="10621" y="958"/>
                    <a:pt x="10728" y="756"/>
                    <a:pt x="10787" y="542"/>
                  </a:cubicBezTo>
                  <a:cubicBezTo>
                    <a:pt x="10847" y="411"/>
                    <a:pt x="10787" y="292"/>
                    <a:pt x="10716" y="232"/>
                  </a:cubicBezTo>
                  <a:cubicBezTo>
                    <a:pt x="10692" y="220"/>
                    <a:pt x="10680" y="208"/>
                    <a:pt x="10668" y="208"/>
                  </a:cubicBezTo>
                  <a:cubicBezTo>
                    <a:pt x="10635" y="192"/>
                    <a:pt x="10599" y="183"/>
                    <a:pt x="10562" y="183"/>
                  </a:cubicBezTo>
                  <a:cubicBezTo>
                    <a:pt x="10519" y="183"/>
                    <a:pt x="10475" y="195"/>
                    <a:pt x="10430" y="220"/>
                  </a:cubicBezTo>
                  <a:cubicBezTo>
                    <a:pt x="10073" y="411"/>
                    <a:pt x="9704" y="566"/>
                    <a:pt x="9287" y="661"/>
                  </a:cubicBezTo>
                  <a:cubicBezTo>
                    <a:pt x="9251" y="637"/>
                    <a:pt x="9239" y="601"/>
                    <a:pt x="9216" y="589"/>
                  </a:cubicBezTo>
                  <a:cubicBezTo>
                    <a:pt x="9001" y="411"/>
                    <a:pt x="8775" y="280"/>
                    <a:pt x="8537" y="173"/>
                  </a:cubicBezTo>
                  <a:cubicBezTo>
                    <a:pt x="8262" y="61"/>
                    <a:pt x="7961" y="1"/>
                    <a:pt x="76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3" name="Google Shape;773;p93"/>
            <p:cNvSpPr/>
            <p:nvPr/>
          </p:nvSpPr>
          <p:spPr>
            <a:xfrm>
              <a:off x="3998400" y="262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4" name="Google Shape;774;p93"/>
            <p:cNvSpPr/>
            <p:nvPr/>
          </p:nvSpPr>
          <p:spPr>
            <a:xfrm>
              <a:off x="2476775" y="2586150"/>
              <a:ext cx="142900" cy="293825"/>
            </a:xfrm>
            <a:custGeom>
              <a:avLst/>
              <a:gdLst/>
              <a:ahLst/>
              <a:cxnLst/>
              <a:rect l="l" t="t" r="r" b="b"/>
              <a:pathLst>
                <a:path w="5716" h="11753" extrusionOk="0">
                  <a:moveTo>
                    <a:pt x="5275" y="430"/>
                  </a:moveTo>
                  <a:lnTo>
                    <a:pt x="5275" y="1954"/>
                  </a:lnTo>
                  <a:lnTo>
                    <a:pt x="4216" y="1954"/>
                  </a:lnTo>
                  <a:cubicBezTo>
                    <a:pt x="3811" y="1954"/>
                    <a:pt x="3489" y="2275"/>
                    <a:pt x="3489" y="2680"/>
                  </a:cubicBezTo>
                  <a:lnTo>
                    <a:pt x="3489" y="4097"/>
                  </a:lnTo>
                  <a:lnTo>
                    <a:pt x="5228" y="4097"/>
                  </a:lnTo>
                  <a:lnTo>
                    <a:pt x="5097" y="5609"/>
                  </a:lnTo>
                  <a:lnTo>
                    <a:pt x="3478" y="5609"/>
                  </a:lnTo>
                  <a:lnTo>
                    <a:pt x="3478" y="11312"/>
                  </a:lnTo>
                  <a:lnTo>
                    <a:pt x="1620" y="11312"/>
                  </a:lnTo>
                  <a:lnTo>
                    <a:pt x="1620" y="5609"/>
                  </a:lnTo>
                  <a:lnTo>
                    <a:pt x="465" y="5609"/>
                  </a:lnTo>
                  <a:lnTo>
                    <a:pt x="465" y="4097"/>
                  </a:lnTo>
                  <a:lnTo>
                    <a:pt x="1620" y="4097"/>
                  </a:lnTo>
                  <a:lnTo>
                    <a:pt x="1620" y="2251"/>
                  </a:lnTo>
                  <a:cubicBezTo>
                    <a:pt x="1620" y="1251"/>
                    <a:pt x="2442" y="430"/>
                    <a:pt x="3442" y="430"/>
                  </a:cubicBezTo>
                  <a:close/>
                  <a:moveTo>
                    <a:pt x="3430" y="1"/>
                  </a:moveTo>
                  <a:cubicBezTo>
                    <a:pt x="2180" y="1"/>
                    <a:pt x="1168" y="1013"/>
                    <a:pt x="1168" y="2263"/>
                  </a:cubicBezTo>
                  <a:lnTo>
                    <a:pt x="1168" y="3644"/>
                  </a:lnTo>
                  <a:lnTo>
                    <a:pt x="382" y="3644"/>
                  </a:lnTo>
                  <a:cubicBezTo>
                    <a:pt x="168" y="3644"/>
                    <a:pt x="1" y="3811"/>
                    <a:pt x="1" y="4013"/>
                  </a:cubicBezTo>
                  <a:lnTo>
                    <a:pt x="1" y="5680"/>
                  </a:lnTo>
                  <a:cubicBezTo>
                    <a:pt x="1" y="5895"/>
                    <a:pt x="168" y="6061"/>
                    <a:pt x="382" y="6061"/>
                  </a:cubicBezTo>
                  <a:lnTo>
                    <a:pt x="1168" y="6061"/>
                  </a:lnTo>
                  <a:lnTo>
                    <a:pt x="1168" y="11383"/>
                  </a:lnTo>
                  <a:cubicBezTo>
                    <a:pt x="1168" y="11598"/>
                    <a:pt x="1334" y="11752"/>
                    <a:pt x="1537" y="11752"/>
                  </a:cubicBezTo>
                  <a:lnTo>
                    <a:pt x="3561" y="11752"/>
                  </a:lnTo>
                  <a:cubicBezTo>
                    <a:pt x="3775" y="11752"/>
                    <a:pt x="3930" y="11598"/>
                    <a:pt x="3918" y="11383"/>
                  </a:cubicBezTo>
                  <a:lnTo>
                    <a:pt x="3918" y="6049"/>
                  </a:lnTo>
                  <a:lnTo>
                    <a:pt x="5168" y="6049"/>
                  </a:lnTo>
                  <a:cubicBezTo>
                    <a:pt x="5347" y="6049"/>
                    <a:pt x="5514" y="5918"/>
                    <a:pt x="5525" y="5728"/>
                  </a:cubicBezTo>
                  <a:lnTo>
                    <a:pt x="5668" y="4061"/>
                  </a:lnTo>
                  <a:cubicBezTo>
                    <a:pt x="5692" y="3954"/>
                    <a:pt x="5656" y="3859"/>
                    <a:pt x="5585" y="3775"/>
                  </a:cubicBezTo>
                  <a:cubicBezTo>
                    <a:pt x="5514" y="3704"/>
                    <a:pt x="5418" y="3656"/>
                    <a:pt x="5323" y="3656"/>
                  </a:cubicBezTo>
                  <a:lnTo>
                    <a:pt x="3930" y="3656"/>
                  </a:lnTo>
                  <a:lnTo>
                    <a:pt x="3930" y="2692"/>
                  </a:lnTo>
                  <a:cubicBezTo>
                    <a:pt x="3930" y="2525"/>
                    <a:pt x="4073" y="2406"/>
                    <a:pt x="4216" y="2406"/>
                  </a:cubicBezTo>
                  <a:lnTo>
                    <a:pt x="5347" y="2406"/>
                  </a:lnTo>
                  <a:cubicBezTo>
                    <a:pt x="5561" y="2406"/>
                    <a:pt x="5716" y="2251"/>
                    <a:pt x="5716" y="2037"/>
                  </a:cubicBezTo>
                  <a:lnTo>
                    <a:pt x="5716" y="370"/>
                  </a:lnTo>
                  <a:cubicBezTo>
                    <a:pt x="5716" y="168"/>
                    <a:pt x="5561" y="1"/>
                    <a:pt x="53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5" name="Google Shape;775;p93"/>
            <p:cNvSpPr/>
            <p:nvPr/>
          </p:nvSpPr>
          <p:spPr>
            <a:xfrm>
              <a:off x="3103950" y="2659675"/>
              <a:ext cx="318800" cy="216725"/>
            </a:xfrm>
            <a:custGeom>
              <a:avLst/>
              <a:gdLst/>
              <a:ahLst/>
              <a:cxnLst/>
              <a:rect l="l" t="t" r="r" b="b"/>
              <a:pathLst>
                <a:path w="12752" h="8669" extrusionOk="0">
                  <a:moveTo>
                    <a:pt x="2655" y="632"/>
                  </a:moveTo>
                  <a:lnTo>
                    <a:pt x="2655" y="8216"/>
                  </a:lnTo>
                  <a:lnTo>
                    <a:pt x="441" y="8216"/>
                  </a:lnTo>
                  <a:lnTo>
                    <a:pt x="441" y="632"/>
                  </a:lnTo>
                  <a:close/>
                  <a:moveTo>
                    <a:pt x="9430" y="441"/>
                  </a:moveTo>
                  <a:cubicBezTo>
                    <a:pt x="11252" y="441"/>
                    <a:pt x="12288" y="1668"/>
                    <a:pt x="12288" y="3835"/>
                  </a:cubicBezTo>
                  <a:lnTo>
                    <a:pt x="12288" y="8216"/>
                  </a:lnTo>
                  <a:lnTo>
                    <a:pt x="10073" y="8216"/>
                  </a:lnTo>
                  <a:lnTo>
                    <a:pt x="10073" y="4156"/>
                  </a:lnTo>
                  <a:cubicBezTo>
                    <a:pt x="10073" y="2382"/>
                    <a:pt x="9085" y="2120"/>
                    <a:pt x="8490" y="2120"/>
                  </a:cubicBezTo>
                  <a:cubicBezTo>
                    <a:pt x="7775" y="2120"/>
                    <a:pt x="7204" y="2537"/>
                    <a:pt x="6918" y="3239"/>
                  </a:cubicBezTo>
                  <a:cubicBezTo>
                    <a:pt x="6846" y="3394"/>
                    <a:pt x="6811" y="3632"/>
                    <a:pt x="6811" y="3966"/>
                  </a:cubicBezTo>
                  <a:lnTo>
                    <a:pt x="6811" y="8216"/>
                  </a:lnTo>
                  <a:lnTo>
                    <a:pt x="4596" y="8216"/>
                  </a:lnTo>
                  <a:cubicBezTo>
                    <a:pt x="4596" y="6704"/>
                    <a:pt x="4608" y="1882"/>
                    <a:pt x="4596" y="632"/>
                  </a:cubicBezTo>
                  <a:lnTo>
                    <a:pt x="6811" y="632"/>
                  </a:lnTo>
                  <a:lnTo>
                    <a:pt x="6811" y="1537"/>
                  </a:lnTo>
                  <a:lnTo>
                    <a:pt x="7025" y="1537"/>
                  </a:lnTo>
                  <a:lnTo>
                    <a:pt x="7216" y="1656"/>
                  </a:lnTo>
                  <a:cubicBezTo>
                    <a:pt x="7585" y="1096"/>
                    <a:pt x="8168" y="441"/>
                    <a:pt x="9430" y="441"/>
                  </a:cubicBezTo>
                  <a:close/>
                  <a:moveTo>
                    <a:pt x="417" y="203"/>
                  </a:moveTo>
                  <a:cubicBezTo>
                    <a:pt x="191" y="203"/>
                    <a:pt x="0" y="382"/>
                    <a:pt x="0" y="620"/>
                  </a:cubicBezTo>
                  <a:lnTo>
                    <a:pt x="0" y="8252"/>
                  </a:lnTo>
                  <a:cubicBezTo>
                    <a:pt x="0" y="8478"/>
                    <a:pt x="179" y="8669"/>
                    <a:pt x="417" y="8669"/>
                  </a:cubicBezTo>
                  <a:lnTo>
                    <a:pt x="2691" y="8669"/>
                  </a:lnTo>
                  <a:cubicBezTo>
                    <a:pt x="2929" y="8669"/>
                    <a:pt x="3120" y="8478"/>
                    <a:pt x="3108" y="8252"/>
                  </a:cubicBezTo>
                  <a:lnTo>
                    <a:pt x="3108" y="620"/>
                  </a:lnTo>
                  <a:cubicBezTo>
                    <a:pt x="3108" y="394"/>
                    <a:pt x="2929" y="203"/>
                    <a:pt x="2691" y="203"/>
                  </a:cubicBezTo>
                  <a:close/>
                  <a:moveTo>
                    <a:pt x="9442" y="1"/>
                  </a:moveTo>
                  <a:cubicBezTo>
                    <a:pt x="8359" y="1"/>
                    <a:pt x="7704" y="418"/>
                    <a:pt x="7263" y="894"/>
                  </a:cubicBezTo>
                  <a:lnTo>
                    <a:pt x="7263" y="620"/>
                  </a:lnTo>
                  <a:cubicBezTo>
                    <a:pt x="7263" y="394"/>
                    <a:pt x="7085" y="203"/>
                    <a:pt x="6846" y="203"/>
                  </a:cubicBezTo>
                  <a:lnTo>
                    <a:pt x="4560" y="203"/>
                  </a:lnTo>
                  <a:cubicBezTo>
                    <a:pt x="4465" y="203"/>
                    <a:pt x="4346" y="239"/>
                    <a:pt x="4263" y="322"/>
                  </a:cubicBezTo>
                  <a:cubicBezTo>
                    <a:pt x="4191" y="394"/>
                    <a:pt x="4144" y="501"/>
                    <a:pt x="4144" y="620"/>
                  </a:cubicBezTo>
                  <a:cubicBezTo>
                    <a:pt x="4179" y="1846"/>
                    <a:pt x="4144" y="7192"/>
                    <a:pt x="4144" y="8252"/>
                  </a:cubicBezTo>
                  <a:cubicBezTo>
                    <a:pt x="4144" y="8371"/>
                    <a:pt x="4191" y="8478"/>
                    <a:pt x="4263" y="8549"/>
                  </a:cubicBezTo>
                  <a:cubicBezTo>
                    <a:pt x="4346" y="8621"/>
                    <a:pt x="4441" y="8669"/>
                    <a:pt x="4560" y="8669"/>
                  </a:cubicBezTo>
                  <a:lnTo>
                    <a:pt x="6846" y="8669"/>
                  </a:lnTo>
                  <a:cubicBezTo>
                    <a:pt x="7061" y="8669"/>
                    <a:pt x="7263" y="8490"/>
                    <a:pt x="7263" y="8252"/>
                  </a:cubicBezTo>
                  <a:lnTo>
                    <a:pt x="7263" y="3966"/>
                  </a:lnTo>
                  <a:cubicBezTo>
                    <a:pt x="7263" y="3692"/>
                    <a:pt x="7287" y="3513"/>
                    <a:pt x="7335" y="3394"/>
                  </a:cubicBezTo>
                  <a:cubicBezTo>
                    <a:pt x="7442" y="3144"/>
                    <a:pt x="7751" y="2561"/>
                    <a:pt x="8490" y="2561"/>
                  </a:cubicBezTo>
                  <a:cubicBezTo>
                    <a:pt x="8775" y="2561"/>
                    <a:pt x="9621" y="2561"/>
                    <a:pt x="9621" y="4156"/>
                  </a:cubicBezTo>
                  <a:lnTo>
                    <a:pt x="9621" y="8252"/>
                  </a:lnTo>
                  <a:cubicBezTo>
                    <a:pt x="9621" y="8478"/>
                    <a:pt x="9799" y="8669"/>
                    <a:pt x="10037" y="8669"/>
                  </a:cubicBezTo>
                  <a:lnTo>
                    <a:pt x="12323" y="8669"/>
                  </a:lnTo>
                  <a:cubicBezTo>
                    <a:pt x="12561" y="8669"/>
                    <a:pt x="12752" y="8478"/>
                    <a:pt x="12752" y="8252"/>
                  </a:cubicBezTo>
                  <a:lnTo>
                    <a:pt x="12752" y="3847"/>
                  </a:lnTo>
                  <a:cubicBezTo>
                    <a:pt x="12752" y="1430"/>
                    <a:pt x="11514" y="1"/>
                    <a:pt x="94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6" name="Google Shape;776;p93"/>
            <p:cNvSpPr/>
            <p:nvPr/>
          </p:nvSpPr>
          <p:spPr>
            <a:xfrm>
              <a:off x="3099775" y="2567400"/>
              <a:ext cx="82475" cy="82775"/>
            </a:xfrm>
            <a:custGeom>
              <a:avLst/>
              <a:gdLst/>
              <a:ahLst/>
              <a:cxnLst/>
              <a:rect l="l" t="t" r="r" b="b"/>
              <a:pathLst>
                <a:path w="3299" h="3311" extrusionOk="0">
                  <a:moveTo>
                    <a:pt x="1656" y="453"/>
                  </a:moveTo>
                  <a:cubicBezTo>
                    <a:pt x="2311" y="453"/>
                    <a:pt x="2858" y="989"/>
                    <a:pt x="2858" y="1656"/>
                  </a:cubicBezTo>
                  <a:cubicBezTo>
                    <a:pt x="2858" y="2323"/>
                    <a:pt x="2322" y="2858"/>
                    <a:pt x="1656" y="2858"/>
                  </a:cubicBezTo>
                  <a:cubicBezTo>
                    <a:pt x="977" y="2858"/>
                    <a:pt x="441" y="2323"/>
                    <a:pt x="441" y="1656"/>
                  </a:cubicBezTo>
                  <a:cubicBezTo>
                    <a:pt x="441" y="989"/>
                    <a:pt x="977" y="453"/>
                    <a:pt x="1656" y="453"/>
                  </a:cubicBezTo>
                  <a:close/>
                  <a:moveTo>
                    <a:pt x="1656" y="1"/>
                  </a:moveTo>
                  <a:cubicBezTo>
                    <a:pt x="739" y="1"/>
                    <a:pt x="1" y="751"/>
                    <a:pt x="1" y="1656"/>
                  </a:cubicBezTo>
                  <a:cubicBezTo>
                    <a:pt x="1" y="2561"/>
                    <a:pt x="739" y="3311"/>
                    <a:pt x="1656" y="3311"/>
                  </a:cubicBezTo>
                  <a:cubicBezTo>
                    <a:pt x="2561" y="3311"/>
                    <a:pt x="3299" y="2561"/>
                    <a:pt x="3299" y="1656"/>
                  </a:cubicBezTo>
                  <a:cubicBezTo>
                    <a:pt x="3299" y="751"/>
                    <a:pt x="2561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7" name="Google Shape;777;p93"/>
            <p:cNvSpPr/>
            <p:nvPr/>
          </p:nvSpPr>
          <p:spPr>
            <a:xfrm>
              <a:off x="3665925" y="2447750"/>
              <a:ext cx="570925" cy="570625"/>
            </a:xfrm>
            <a:custGeom>
              <a:avLst/>
              <a:gdLst/>
              <a:ahLst/>
              <a:cxnLst/>
              <a:rect l="l" t="t" r="r" b="b"/>
              <a:pathLst>
                <a:path w="22837" h="22825" extrusionOk="0">
                  <a:moveTo>
                    <a:pt x="11418" y="441"/>
                  </a:moveTo>
                  <a:cubicBezTo>
                    <a:pt x="17479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82" y="22384"/>
                    <a:pt x="453" y="17455"/>
                    <a:pt x="453" y="11419"/>
                  </a:cubicBezTo>
                  <a:cubicBezTo>
                    <a:pt x="453" y="5370"/>
                    <a:pt x="5382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17" y="22825"/>
                    <a:pt x="22837" y="17705"/>
                    <a:pt x="22837" y="11419"/>
                  </a:cubicBezTo>
                  <a:cubicBezTo>
                    <a:pt x="22837" y="5120"/>
                    <a:pt x="17717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8" name="Google Shape;778;p93"/>
            <p:cNvSpPr/>
            <p:nvPr/>
          </p:nvSpPr>
          <p:spPr>
            <a:xfrm>
              <a:off x="2964650" y="2447750"/>
              <a:ext cx="570925" cy="570625"/>
            </a:xfrm>
            <a:custGeom>
              <a:avLst/>
              <a:gdLst/>
              <a:ahLst/>
              <a:cxnLst/>
              <a:rect l="l" t="t" r="r" b="b"/>
              <a:pathLst>
                <a:path w="22837" h="22825" extrusionOk="0">
                  <a:moveTo>
                    <a:pt x="11418" y="441"/>
                  </a:moveTo>
                  <a:cubicBezTo>
                    <a:pt x="17455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70" y="22384"/>
                    <a:pt x="453" y="17455"/>
                    <a:pt x="453" y="11419"/>
                  </a:cubicBezTo>
                  <a:cubicBezTo>
                    <a:pt x="453" y="5370"/>
                    <a:pt x="5370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17" y="22825"/>
                    <a:pt x="22836" y="17705"/>
                    <a:pt x="22836" y="11419"/>
                  </a:cubicBezTo>
                  <a:cubicBezTo>
                    <a:pt x="22836" y="5120"/>
                    <a:pt x="17717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9" name="Google Shape;779;p93"/>
            <p:cNvSpPr/>
            <p:nvPr/>
          </p:nvSpPr>
          <p:spPr>
            <a:xfrm>
              <a:off x="2263375" y="2447750"/>
              <a:ext cx="570625" cy="570625"/>
            </a:xfrm>
            <a:custGeom>
              <a:avLst/>
              <a:gdLst/>
              <a:ahLst/>
              <a:cxnLst/>
              <a:rect l="l" t="t" r="r" b="b"/>
              <a:pathLst>
                <a:path w="22825" h="22825" extrusionOk="0">
                  <a:moveTo>
                    <a:pt x="11418" y="441"/>
                  </a:moveTo>
                  <a:cubicBezTo>
                    <a:pt x="17455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70" y="22384"/>
                    <a:pt x="441" y="17455"/>
                    <a:pt x="441" y="11419"/>
                  </a:cubicBezTo>
                  <a:cubicBezTo>
                    <a:pt x="441" y="5370"/>
                    <a:pt x="5370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05" y="22825"/>
                    <a:pt x="22824" y="17705"/>
                    <a:pt x="22824" y="11419"/>
                  </a:cubicBezTo>
                  <a:cubicBezTo>
                    <a:pt x="22824" y="5120"/>
                    <a:pt x="17705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780" name="Google Shape;780;p93"/>
          <p:cNvSpPr txBox="1"/>
          <p:nvPr/>
        </p:nvSpPr>
        <p:spPr>
          <a:xfrm>
            <a:off x="5834950" y="4148325"/>
            <a:ext cx="2588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Please keep this slide for attribution.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32CE96-8597-400A-BB99-987F131C0112}"/>
              </a:ext>
            </a:extLst>
          </p:cNvPr>
          <p:cNvSpPr/>
          <p:nvPr/>
        </p:nvSpPr>
        <p:spPr>
          <a:xfrm>
            <a:off x="5298440" y="0"/>
            <a:ext cx="384556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6701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들어 가며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1921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0" name="Google Shape;220;p42"/>
          <p:cNvSpPr txBox="1">
            <a:spLocks noGrp="1"/>
          </p:cNvSpPr>
          <p:nvPr>
            <p:ph type="subTitle" idx="1"/>
          </p:nvPr>
        </p:nvSpPr>
        <p:spPr>
          <a:xfrm>
            <a:off x="3168450" y="3291002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ArtFarm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시작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19AE1-C62B-48C3-B071-225C140A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9" b="4894"/>
          <a:stretch/>
        </p:blipFill>
        <p:spPr>
          <a:xfrm>
            <a:off x="1272725" y="419100"/>
            <a:ext cx="2273618" cy="4318000"/>
          </a:xfrm>
          <a:prstGeom prst="rect">
            <a:avLst/>
          </a:prstGeom>
        </p:spPr>
      </p:pic>
      <p:sp>
        <p:nvSpPr>
          <p:cNvPr id="4" name="Google Shape;167;p36">
            <a:extLst>
              <a:ext uri="{FF2B5EF4-FFF2-40B4-BE49-F238E27FC236}">
                <a16:creationId xmlns:a16="http://schemas.microsoft.com/office/drawing/2014/main" id="{BA8ADFB1-CCA6-4F9E-B6F6-6FD691C0E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SNS 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FA8EFA-9A4C-43AC-BE23-D3D9DC17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59972"/>
            <a:ext cx="3997569" cy="189051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CFF0C0D-4804-4E8B-B6EB-BBBAE753C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2693010"/>
            <a:ext cx="3997569" cy="189051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Google Shape;167;p36">
            <a:extLst>
              <a:ext uri="{FF2B5EF4-FFF2-40B4-BE49-F238E27FC236}">
                <a16:creationId xmlns:a16="http://schemas.microsoft.com/office/drawing/2014/main" id="{B1A53B4D-99A1-4E68-92BE-F67F38AD7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방문</a:t>
            </a:r>
            <a:endParaRPr sz="3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3A832A-B47A-4749-818B-3AD24DAC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2" y="1267460"/>
            <a:ext cx="4526279" cy="3380739"/>
          </a:xfrm>
          <a:prstGeom prst="rect">
            <a:avLst/>
          </a:prstGeom>
        </p:spPr>
      </p:pic>
      <p:sp>
        <p:nvSpPr>
          <p:cNvPr id="5" name="Google Shape;335;p58">
            <a:extLst>
              <a:ext uri="{FF2B5EF4-FFF2-40B4-BE49-F238E27FC236}">
                <a16:creationId xmlns:a16="http://schemas.microsoft.com/office/drawing/2014/main" id="{A0C00E9D-D01E-4A26-B5B9-9173324FB789}"/>
              </a:ext>
            </a:extLst>
          </p:cNvPr>
          <p:cNvSpPr txBox="1">
            <a:spLocks/>
          </p:cNvSpPr>
          <p:nvPr/>
        </p:nvSpPr>
        <p:spPr>
          <a:xfrm>
            <a:off x="389466" y="342175"/>
            <a:ext cx="6834294" cy="58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sz="16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2021</a:t>
            </a:r>
            <a:r>
              <a:rPr lang="ko-KR" altLang="en-US" sz="16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년 「경상북도 청년신진예술인 발굴육성지원사업」 공모사업</a:t>
            </a:r>
            <a:endParaRPr lang="ko-KR" altLang="en-US" sz="16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E39FAE0-24E6-4C67-8714-64AFCFAB05A9}"/>
              </a:ext>
            </a:extLst>
          </p:cNvPr>
          <p:cNvGrpSpPr/>
          <p:nvPr/>
        </p:nvGrpSpPr>
        <p:grpSpPr>
          <a:xfrm>
            <a:off x="1135287" y="1298548"/>
            <a:ext cx="6873426" cy="3099587"/>
            <a:chOff x="1135287" y="1415388"/>
            <a:chExt cx="6873426" cy="3099587"/>
          </a:xfrm>
        </p:grpSpPr>
        <p:sp>
          <p:nvSpPr>
            <p:cNvPr id="336" name="Google Shape;336;p58"/>
            <p:cNvSpPr txBox="1"/>
            <p:nvPr/>
          </p:nvSpPr>
          <p:spPr>
            <a:xfrm>
              <a:off x="6338093" y="3657786"/>
              <a:ext cx="1574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Red Hat Display"/>
                  <a:sym typeface="Red Hat Display"/>
                </a:rPr>
                <a:t>미술전시회</a:t>
              </a:r>
              <a:endParaRPr sz="20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endParaRPr>
            </a:p>
          </p:txBody>
        </p:sp>
        <p:sp>
          <p:nvSpPr>
            <p:cNvPr id="338" name="Google Shape;338;p58"/>
            <p:cNvSpPr txBox="1"/>
            <p:nvPr/>
          </p:nvSpPr>
          <p:spPr>
            <a:xfrm>
              <a:off x="6434613" y="1854595"/>
              <a:ext cx="1574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accent4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Red Hat Display"/>
                  <a:sym typeface="Red Hat Display"/>
                </a:rPr>
                <a:t>영화</a:t>
              </a:r>
              <a:endParaRPr sz="2000" b="1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5939238" y="1904095"/>
              <a:ext cx="320400" cy="32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5939238" y="3707286"/>
              <a:ext cx="320400" cy="32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0C82CB3E-6C5F-43CC-9F78-C7F9264582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5802542"/>
                </p:ext>
              </p:extLst>
            </p:nvPr>
          </p:nvGraphicFramePr>
          <p:xfrm>
            <a:off x="1135287" y="1415388"/>
            <a:ext cx="4361891" cy="30995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Google Shape;335;p58">
            <a:extLst>
              <a:ext uri="{FF2B5EF4-FFF2-40B4-BE49-F238E27FC236}">
                <a16:creationId xmlns:a16="http://schemas.microsoft.com/office/drawing/2014/main" id="{5454C238-9458-48D4-B1CC-473C343D97B6}"/>
              </a:ext>
            </a:extLst>
          </p:cNvPr>
          <p:cNvSpPr txBox="1">
            <a:spLocks/>
          </p:cNvSpPr>
          <p:nvPr/>
        </p:nvSpPr>
        <p:spPr>
          <a:xfrm>
            <a:off x="389466" y="342175"/>
            <a:ext cx="4601634" cy="58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ko-KR" altLang="ko-KR" sz="2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문화예술행사 </a:t>
            </a:r>
            <a:r>
              <a:rPr lang="ko-KR" altLang="ko-KR" sz="2800" dirty="0" err="1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관람률</a:t>
            </a:r>
            <a:r>
              <a:rPr lang="ko-KR" altLang="ko-KR" sz="2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추이</a:t>
            </a:r>
            <a:endParaRPr lang="ko-KR" altLang="en-US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46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389466" y="342175"/>
            <a:ext cx="4601634" cy="58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2020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미술시장 거래 규모 추이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C87E2-E279-4C3E-A551-BD6E03D6C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7582" r="1780" b="2057"/>
          <a:stretch/>
        </p:blipFill>
        <p:spPr>
          <a:xfrm>
            <a:off x="2920665" y="1137359"/>
            <a:ext cx="3302669" cy="343040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2EED32-A09E-4096-82B2-9D426A6D69E6}"/>
              </a:ext>
            </a:extLst>
          </p:cNvPr>
          <p:cNvSpPr txBox="1"/>
          <p:nvPr/>
        </p:nvSpPr>
        <p:spPr>
          <a:xfrm>
            <a:off x="6430433" y="4745567"/>
            <a:ext cx="2529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예술경영지원센터 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2020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미술시장 실태조사 中</a:t>
            </a:r>
          </a:p>
        </p:txBody>
      </p:sp>
    </p:spTree>
    <p:extLst>
      <p:ext uri="{BB962C8B-B14F-4D97-AF65-F5344CB8AC3E}">
        <p14:creationId xmlns:p14="http://schemas.microsoft.com/office/powerpoint/2010/main" val="160117745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1223</Words>
  <Application>Microsoft Office PowerPoint</Application>
  <PresentationFormat>화면 슬라이드 쇼(16:9)</PresentationFormat>
  <Paragraphs>241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함초롬바탕</vt:lpstr>
      <vt:lpstr>Arial</vt:lpstr>
      <vt:lpstr>나눔고딕OTF</vt:lpstr>
      <vt:lpstr>Red Hat Display</vt:lpstr>
      <vt:lpstr>나눔바른고딕OTF</vt:lpstr>
      <vt:lpstr>Brush Background Presentation by Slidesgo</vt:lpstr>
      <vt:lpstr>PowerPoint 프레젠테이션</vt:lpstr>
      <vt:lpstr>팀원 소개</vt:lpstr>
      <vt:lpstr>목차</vt:lpstr>
      <vt:lpstr>들어 가며</vt:lpstr>
      <vt:lpstr>SNS </vt:lpstr>
      <vt:lpstr>방문</vt:lpstr>
      <vt:lpstr>PowerPoint 프레젠테이션</vt:lpstr>
      <vt:lpstr>PowerPoint 프레젠테이션</vt:lpstr>
      <vt:lpstr>2020 미술시장 거래 규모 추이</vt:lpstr>
      <vt:lpstr>실제 환경 </vt:lpstr>
      <vt:lpstr>청년작가의 현실</vt:lpstr>
      <vt:lpstr>구00씨 외 4명의 작가</vt:lpstr>
      <vt:lpstr>Art Farm 0 서비스 개요</vt:lpstr>
      <vt:lpstr>개발과정</vt:lpstr>
      <vt:lpstr>개발 일정</vt:lpstr>
      <vt:lpstr>DB 구조도</vt:lpstr>
      <vt:lpstr>System 구조도</vt:lpstr>
      <vt:lpstr>Site Map</vt:lpstr>
      <vt:lpstr>시연영상</vt:lpstr>
      <vt:lpstr>발전 및 사업화 가능성</vt:lpstr>
      <vt:lpstr>NFT (대체 불가능 토큰)</vt:lpstr>
      <vt:lpstr>NFT</vt:lpstr>
      <vt:lpstr>PowerPoint 프레젠테이션</vt:lpstr>
      <vt:lpstr>PowerPoint 프레젠테이션</vt:lpstr>
      <vt:lpstr>PowerPoint 프레젠테이션</vt:lpstr>
      <vt:lpstr>NFT 도입 기대효과</vt:lpstr>
      <vt:lpstr>Metaverse (가상 세계)</vt:lpstr>
      <vt:lpstr>Metaverse</vt:lpstr>
      <vt:lpstr>PowerPoint 프레젠테이션</vt:lpstr>
      <vt:lpstr>Metaverse 도입 기대효과</vt:lpstr>
      <vt:lpstr>PowerPoint 프레젠테이션</vt:lpstr>
      <vt:lpstr>PowerPoint 프레젠테이션</vt:lpstr>
      <vt:lpstr>PowerPoint 프레젠테이션</vt:lpstr>
      <vt:lpstr>맺으며</vt:lpstr>
      <vt:lpstr>01</vt:lpstr>
      <vt:lpstr>기획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 Background </dc:title>
  <dc:creator>HUSTAR02</dc:creator>
  <cp:lastModifiedBy>hustar09</cp:lastModifiedBy>
  <cp:revision>32</cp:revision>
  <dcterms:modified xsi:type="dcterms:W3CDTF">2022-01-27T11:34:28Z</dcterms:modified>
</cp:coreProperties>
</file>